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56" r:id="rId5"/>
    <p:sldId id="299" r:id="rId6"/>
    <p:sldId id="267" r:id="rId7"/>
    <p:sldId id="265" r:id="rId8"/>
    <p:sldId id="272" r:id="rId9"/>
    <p:sldId id="269" r:id="rId10"/>
    <p:sldId id="290" r:id="rId11"/>
    <p:sldId id="291" r:id="rId12"/>
    <p:sldId id="292" r:id="rId13"/>
    <p:sldId id="293" r:id="rId14"/>
    <p:sldId id="294" r:id="rId15"/>
    <p:sldId id="295" r:id="rId16"/>
    <p:sldId id="296" r:id="rId17"/>
    <p:sldId id="300" r:id="rId18"/>
  </p:sldIdLst>
  <p:sldSz cx="9906000" cy="6858000" type="A4"/>
  <p:notesSz cx="6858000" cy="9144000"/>
  <p:custDataLst>
    <p:tags r:id="rId2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27" userDrawn="1">
          <p15:clr>
            <a:srgbClr val="A4A3A4"/>
          </p15:clr>
        </p15:guide>
        <p15:guide id="2" pos="3369" userDrawn="1">
          <p15:clr>
            <a:srgbClr val="A4A3A4"/>
          </p15:clr>
        </p15:guide>
        <p15:guide id="3" orient="horz" pos="1915" userDrawn="1">
          <p15:clr>
            <a:srgbClr val="A4A3A4"/>
          </p15:clr>
        </p15:guide>
        <p15:guide id="4" orient="horz" pos="2160" userDrawn="1">
          <p15:clr>
            <a:srgbClr val="A4A3A4"/>
          </p15:clr>
        </p15:guide>
        <p15:guide id="5" pos="41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027" autoAdjust="0"/>
  </p:normalViewPr>
  <p:slideViewPr>
    <p:cSldViewPr snapToGrid="0" showGuides="1">
      <p:cViewPr>
        <p:scale>
          <a:sx n="66" d="100"/>
          <a:sy n="66" d="100"/>
        </p:scale>
        <p:origin x="1290" y="60"/>
      </p:cViewPr>
      <p:guideLst>
        <p:guide pos="1827"/>
        <p:guide pos="3369"/>
        <p:guide orient="horz" pos="1915"/>
        <p:guide orient="horz" pos="2160"/>
        <p:guide pos="4123"/>
      </p:guideLst>
    </p:cSldViewPr>
  </p:slideViewPr>
  <p:outlineViewPr>
    <p:cViewPr>
      <p:scale>
        <a:sx n="33" d="100"/>
        <a:sy n="33" d="100"/>
      </p:scale>
      <p:origin x="0" y="-4866"/>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2.png>
</file>

<file path=ppt/media/image14.png>
</file>

<file path=ppt/media/image16.png>
</file>

<file path=ppt/media/image17.png>
</file>

<file path=ppt/media/image19.png>
</file>

<file path=ppt/media/image2.jpeg>
</file>

<file path=ppt/media/image3.jpg>
</file>

<file path=ppt/media/image4.png>
</file>

<file path=ppt/media/image5.png>
</file>

<file path=ppt/media/image6.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47B4A6-622B-4DCC-8201-26B57906D0B7}" type="datetimeFigureOut">
              <a:rPr lang="de-DE" smtClean="0"/>
              <a:t>21.04.2017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7CF231-6E2A-4F9A-BD29-08C3E4DBD70B}" type="slidenum">
              <a:rPr lang="de-DE" smtClean="0"/>
              <a:t>‹Nr.›</a:t>
            </a:fld>
            <a:endParaRPr lang="de-DE"/>
          </a:p>
        </p:txBody>
      </p:sp>
    </p:spTree>
    <p:extLst>
      <p:ext uri="{BB962C8B-B14F-4D97-AF65-F5344CB8AC3E}">
        <p14:creationId xmlns:p14="http://schemas.microsoft.com/office/powerpoint/2010/main" val="3242909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65985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17800099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40123377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3" Type="http://schemas.openxmlformats.org/officeDocument/2006/relationships/tags" Target="../tags/tag17.xml"/><Relationship Id="rId7" Type="http://schemas.openxmlformats.org/officeDocument/2006/relationships/image" Target="../media/image12.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11.emf"/><Relationship Id="rId5" Type="http://schemas.openxmlformats.org/officeDocument/2006/relationships/slideLayout" Target="../slideLayouts/slideLayout11.xml"/><Relationship Id="rId4" Type="http://schemas.openxmlformats.org/officeDocument/2006/relationships/tags" Target="../tags/tag18.xml"/></Relationships>
</file>

<file path=ppt/slides/_rels/slide11.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image" Target="../media/image14.pn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13.emf"/><Relationship Id="rId5" Type="http://schemas.openxmlformats.org/officeDocument/2006/relationships/slideLayout" Target="../slideLayouts/slideLayout11.xml"/><Relationship Id="rId4" Type="http://schemas.openxmlformats.org/officeDocument/2006/relationships/tags" Target="../tags/tag22.xml"/></Relationships>
</file>

<file path=ppt/slides/_rels/slide12.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16.png"/><Relationship Id="rId5" Type="http://schemas.openxmlformats.org/officeDocument/2006/relationships/image" Target="../media/image15.emf"/><Relationship Id="rId4"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oleObject" Target="../embeddings/oleObject3.bin"/><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image" Target="../media/image20.emf"/><Relationship Id="rId2" Type="http://schemas.openxmlformats.org/officeDocument/2006/relationships/tags" Target="../tags/tag26.xml"/><Relationship Id="rId1" Type="http://schemas.openxmlformats.org/officeDocument/2006/relationships/vmlDrawing" Target="../drawings/vmlDrawing3.vml"/><Relationship Id="rId6" Type="http://schemas.openxmlformats.org/officeDocument/2006/relationships/tags" Target="../tags/tag30.xml"/><Relationship Id="rId11" Type="http://schemas.openxmlformats.org/officeDocument/2006/relationships/image" Target="../media/image19.png"/><Relationship Id="rId5" Type="http://schemas.openxmlformats.org/officeDocument/2006/relationships/tags" Target="../tags/tag29.xml"/><Relationship Id="rId15" Type="http://schemas.openxmlformats.org/officeDocument/2006/relationships/image" Target="../media/image6.wmf"/><Relationship Id="rId10" Type="http://schemas.openxmlformats.org/officeDocument/2006/relationships/image" Target="../media/image18.emf"/><Relationship Id="rId4" Type="http://schemas.openxmlformats.org/officeDocument/2006/relationships/tags" Target="../tags/tag28.xml"/><Relationship Id="rId9" Type="http://schemas.openxmlformats.org/officeDocument/2006/relationships/image" Target="../media/image17.png"/><Relationship Id="rId14" Type="http://schemas.openxmlformats.org/officeDocument/2006/relationships/package" Target="../embeddings/Microsoft_Excel-Arbeitsblatt3.xlsx"/></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4.xml"/><Relationship Id="rId7" Type="http://schemas.openxmlformats.org/officeDocument/2006/relationships/image" Target="../media/image7.emf"/><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slideLayout" Target="../slideLayouts/slideLayout14.xml"/><Relationship Id="rId11" Type="http://schemas.openxmlformats.org/officeDocument/2006/relationships/image" Target="../media/image6.wmf"/><Relationship Id="rId5" Type="http://schemas.openxmlformats.org/officeDocument/2006/relationships/tags" Target="../tags/tag6.xml"/><Relationship Id="rId10" Type="http://schemas.openxmlformats.org/officeDocument/2006/relationships/package" Target="../embeddings/Microsoft_Excel-Arbeitsblatt2.xlsx"/><Relationship Id="rId4" Type="http://schemas.openxmlformats.org/officeDocument/2006/relationships/tags" Target="../tags/tag5.xml"/><Relationship Id="rId9"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14.xml"/><Relationship Id="rId5" Type="http://schemas.openxmlformats.org/officeDocument/2006/relationships/tags" Target="../tags/tag11.xml"/><Relationship Id="rId4" Type="http://schemas.openxmlformats.org/officeDocument/2006/relationships/tags" Target="../tags/tag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Expenses – TCM (Historical)</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3" name="Objekt 2"/>
          <p:cNvGraphicFramePr>
            <a:graphicFrameLocks noChangeAspect="1"/>
          </p:cNvGraphicFramePr>
          <p:nvPr>
            <p:extLst>
              <p:ext uri="{D42A27DB-BD31-4B8C-83A1-F6EECF244321}">
                <p14:modId xmlns:p14="http://schemas.microsoft.com/office/powerpoint/2010/main" val="1954027625"/>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064"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smtClean="0"/>
              <a:t>Average personnel expenses per FTE increased by 5.8% in 2011 and 3.3% in 2012. This reflects normal pay rises between one and two percent, higher bonus payments in 2011 and FY effects regarding personnel in Switzerland.</a:t>
            </a:r>
          </a:p>
          <a:p>
            <a:endParaRPr lang="en-US" dirty="0"/>
          </a:p>
        </p:txBody>
      </p:sp>
      <p:sp>
        <p:nvSpPr>
          <p:cNvPr id="5" name="Titel 4"/>
          <p:cNvSpPr>
            <a:spLocks noGrp="1"/>
          </p:cNvSpPr>
          <p:nvPr>
            <p:ph type="title"/>
          </p:nvPr>
        </p:nvSpPr>
        <p:spPr/>
        <p:txBody>
          <a:bodyPr/>
          <a:lstStyle/>
          <a:p>
            <a:r>
              <a:rPr lang="en-US" dirty="0" smtClean="0"/>
              <a:t>Example analysis – Personnel costs (2/2)</a:t>
            </a:r>
            <a:endParaRPr lang="en-US" dirty="0"/>
          </a:p>
        </p:txBody>
      </p:sp>
      <p:sp>
        <p:nvSpPr>
          <p:cNvPr id="6" name="Textplatzhalter 5"/>
          <p:cNvSpPr>
            <a:spLocks noGrp="1"/>
          </p:cNvSpPr>
          <p:nvPr>
            <p:ph type="body" sz="quarter" idx="13"/>
          </p:nvPr>
        </p:nvSpPr>
        <p:spPr/>
        <p:txBody>
          <a:bodyPr/>
          <a:lstStyle/>
          <a:p>
            <a:r>
              <a:rPr lang="en-US" dirty="0"/>
              <a:t>Expenses – Total Cost Method (historical</a:t>
            </a:r>
            <a:r>
              <a:rPr lang="en-US" dirty="0" smtClean="0"/>
              <a:t>)</a:t>
            </a:r>
            <a:endParaRPr lang="en-US" dirty="0"/>
          </a:p>
        </p:txBody>
      </p:sp>
      <p:sp>
        <p:nvSpPr>
          <p:cNvPr id="7" name="Text Box 8"/>
          <p:cNvSpPr txBox="1">
            <a:spLocks noChangeArrowheads="1"/>
          </p:cNvSpPr>
          <p:nvPr>
            <p:custDataLst>
              <p:tags r:id="rId1"/>
            </p:custDataLst>
          </p:nvPr>
        </p:nvSpPr>
        <p:spPr bwMode="gray">
          <a:xfrm>
            <a:off x="2446338" y="4644235"/>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pic>
        <p:nvPicPr>
          <p:cNvPr id="9" name="Grafik 8"/>
          <p:cNvPicPr>
            <a:picLocks noChangeAspect="1"/>
          </p:cNvPicPr>
          <p:nvPr>
            <p:custDataLst>
              <p:tags r:id="rId2"/>
            </p:custDataLst>
          </p:nvPr>
        </p:nvPicPr>
        <p:blipFill>
          <a:blip r:embed="rId6"/>
          <a:stretch>
            <a:fillRect/>
          </a:stretch>
        </p:blipFill>
        <p:spPr>
          <a:xfrm>
            <a:off x="2446338" y="1424039"/>
            <a:ext cx="3412114" cy="3215401"/>
          </a:xfrm>
          <a:prstGeom prst="rect">
            <a:avLst/>
          </a:prstGeom>
        </p:spPr>
      </p:pic>
      <p:sp>
        <p:nvSpPr>
          <p:cNvPr id="12" name="Rounded Rectangle 2"/>
          <p:cNvSpPr/>
          <p:nvPr>
            <p:custDataLst>
              <p:tags r:id="rId3"/>
            </p:custDataLst>
          </p:nvPr>
        </p:nvSpPr>
        <p:spPr>
          <a:xfrm rot="5400000">
            <a:off x="5176121" y="3616264"/>
            <a:ext cx="264908" cy="112661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pic>
        <p:nvPicPr>
          <p:cNvPr id="4" name="Grafik 3"/>
          <p:cNvPicPr>
            <a:picLocks noChangeAspect="1"/>
          </p:cNvPicPr>
          <p:nvPr>
            <p:custDataLst>
              <p:tags r:id="rId4"/>
            </p:custDataLst>
          </p:nvPr>
        </p:nvPicPr>
        <p:blipFill>
          <a:blip r:embed="rId7"/>
          <a:stretch>
            <a:fillRect/>
          </a:stretch>
        </p:blipFill>
        <p:spPr>
          <a:xfrm>
            <a:off x="-2793400" y="1948299"/>
            <a:ext cx="2017951" cy="2219136"/>
          </a:xfrm>
          <a:prstGeom prst="rect">
            <a:avLst/>
          </a:prstGeom>
        </p:spPr>
      </p:pic>
    </p:spTree>
    <p:extLst>
      <p:ext uri="{BB962C8B-B14F-4D97-AF65-F5344CB8AC3E}">
        <p14:creationId xmlns:p14="http://schemas.microsoft.com/office/powerpoint/2010/main" val="21203794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endParaRPr lang="en-US" dirty="0"/>
          </a:p>
        </p:txBody>
      </p:sp>
      <p:sp>
        <p:nvSpPr>
          <p:cNvPr id="5" name="Titel 4"/>
          <p:cNvSpPr>
            <a:spLocks noGrp="1"/>
          </p:cNvSpPr>
          <p:nvPr>
            <p:ph type="title"/>
          </p:nvPr>
        </p:nvSpPr>
        <p:spPr/>
        <p:txBody>
          <a:bodyPr/>
          <a:lstStyle/>
          <a:p>
            <a:r>
              <a:rPr lang="en-US" dirty="0" smtClean="0"/>
              <a:t>Example analysis – Other expenses</a:t>
            </a:r>
            <a:endParaRPr lang="en-US" dirty="0"/>
          </a:p>
        </p:txBody>
      </p:sp>
      <p:sp>
        <p:nvSpPr>
          <p:cNvPr id="6" name="Textplatzhalter 5"/>
          <p:cNvSpPr>
            <a:spLocks noGrp="1"/>
          </p:cNvSpPr>
          <p:nvPr>
            <p:ph type="body" sz="quarter" idx="13"/>
          </p:nvPr>
        </p:nvSpPr>
        <p:spPr/>
        <p:txBody>
          <a:bodyPr/>
          <a:lstStyle/>
          <a:p>
            <a:r>
              <a:rPr lang="en-US" dirty="0"/>
              <a:t>Expenses – Total Cost Method (historical</a:t>
            </a:r>
            <a:r>
              <a:rPr lang="en-US" dirty="0" smtClean="0"/>
              <a:t>)</a:t>
            </a:r>
            <a:endParaRPr lang="en-US" dirty="0"/>
          </a:p>
        </p:txBody>
      </p:sp>
      <p:sp>
        <p:nvSpPr>
          <p:cNvPr id="7" name="Text Box 8"/>
          <p:cNvSpPr txBox="1">
            <a:spLocks noChangeArrowheads="1"/>
          </p:cNvSpPr>
          <p:nvPr>
            <p:custDataLst>
              <p:tags r:id="rId1"/>
            </p:custDataLst>
          </p:nvPr>
        </p:nvSpPr>
        <p:spPr bwMode="gray">
          <a:xfrm>
            <a:off x="2446338" y="3747246"/>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sp>
        <p:nvSpPr>
          <p:cNvPr id="11" name="Rectangle 4"/>
          <p:cNvSpPr>
            <a:spLocks noChangeArrowheads="1"/>
          </p:cNvSpPr>
          <p:nvPr>
            <p:custDataLst>
              <p:tags r:id="rId2"/>
            </p:custDataLst>
          </p:nvPr>
        </p:nvSpPr>
        <p:spPr bwMode="auto">
          <a:xfrm>
            <a:off x="6030482" y="1422400"/>
            <a:ext cx="3386568" cy="961315"/>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Note: 	Since the report should only focus on key issues / messages, breakdowns of line items as displayed on the left should be presented in the appendix.</a:t>
            </a:r>
          </a:p>
          <a:p>
            <a:pPr marL="357188" lvl="2" indent="-357188" defTabSz="762000" eaLnBrk="0" hangingPunct="0">
              <a:lnSpc>
                <a:spcPct val="90000"/>
              </a:lnSpc>
            </a:pPr>
            <a:r>
              <a:rPr lang="en-US" sz="800" dirty="0" smtClean="0">
                <a:solidFill>
                  <a:schemeClr val="bg1"/>
                </a:solidFill>
              </a:rPr>
              <a:t>	The </a:t>
            </a:r>
            <a:r>
              <a:rPr lang="en-US" sz="800" dirty="0">
                <a:solidFill>
                  <a:schemeClr val="bg1"/>
                </a:solidFill>
              </a:rPr>
              <a:t>table does not need any additional comments since the figures speak for themselves.</a:t>
            </a:r>
          </a:p>
          <a:p>
            <a:pPr marL="357188" lvl="2" indent="-357188" defTabSz="762000" eaLnBrk="0" hangingPunct="0">
              <a:lnSpc>
                <a:spcPct val="90000"/>
              </a:lnSpc>
            </a:pPr>
            <a:r>
              <a:rPr lang="en-US" sz="800" dirty="0" smtClean="0">
                <a:solidFill>
                  <a:schemeClr val="bg1"/>
                </a:solidFill>
              </a:rPr>
              <a:t>	One </a:t>
            </a:r>
            <a:r>
              <a:rPr lang="en-US" sz="800" dirty="0">
                <a:solidFill>
                  <a:schemeClr val="bg1"/>
                </a:solidFill>
              </a:rPr>
              <a:t>can consider to explain e.g. the increase the development of marketing expenses with highlight boxes. </a:t>
            </a:r>
          </a:p>
        </p:txBody>
      </p:sp>
      <p:pic>
        <p:nvPicPr>
          <p:cNvPr id="12" name="Grafik 11"/>
          <p:cNvPicPr>
            <a:picLocks noChangeAspect="1"/>
          </p:cNvPicPr>
          <p:nvPr>
            <p:custDataLst>
              <p:tags r:id="rId3"/>
            </p:custDataLst>
          </p:nvPr>
        </p:nvPicPr>
        <p:blipFill>
          <a:blip r:embed="rId6"/>
          <a:stretch>
            <a:fillRect/>
          </a:stretch>
        </p:blipFill>
        <p:spPr>
          <a:xfrm>
            <a:off x="2446470" y="1431109"/>
            <a:ext cx="3411982" cy="2310301"/>
          </a:xfrm>
          <a:prstGeom prst="rect">
            <a:avLst/>
          </a:prstGeom>
        </p:spPr>
      </p:pic>
      <p:pic>
        <p:nvPicPr>
          <p:cNvPr id="4" name="Grafik 3"/>
          <p:cNvPicPr>
            <a:picLocks noChangeAspect="1"/>
          </p:cNvPicPr>
          <p:nvPr>
            <p:custDataLst>
              <p:tags r:id="rId4"/>
            </p:custDataLst>
          </p:nvPr>
        </p:nvPicPr>
        <p:blipFill>
          <a:blip r:embed="rId7"/>
          <a:stretch>
            <a:fillRect/>
          </a:stretch>
        </p:blipFill>
        <p:spPr>
          <a:xfrm>
            <a:off x="-2793400" y="2400849"/>
            <a:ext cx="1981372" cy="2225233"/>
          </a:xfrm>
          <a:prstGeom prst="rect">
            <a:avLst/>
          </a:prstGeom>
        </p:spPr>
      </p:pic>
    </p:spTree>
    <p:extLst>
      <p:ext uri="{BB962C8B-B14F-4D97-AF65-F5344CB8AC3E}">
        <p14:creationId xmlns:p14="http://schemas.microsoft.com/office/powerpoint/2010/main" val="34961886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smtClean="0"/>
              <a:t>Outbound freight costs declined from 2010 to 2011 both in absolute terms and as a percentage of net sales due to lower freight tariffs and more central warehouse delivery, and have been fairly constant in 2012.</a:t>
            </a:r>
          </a:p>
          <a:p>
            <a:endParaRPr lang="en-US" dirty="0"/>
          </a:p>
        </p:txBody>
      </p:sp>
      <p:sp>
        <p:nvSpPr>
          <p:cNvPr id="5" name="Titel 4"/>
          <p:cNvSpPr>
            <a:spLocks noGrp="1"/>
          </p:cNvSpPr>
          <p:nvPr>
            <p:ph type="title"/>
          </p:nvPr>
        </p:nvSpPr>
        <p:spPr/>
        <p:txBody>
          <a:bodyPr/>
          <a:lstStyle/>
          <a:p>
            <a:r>
              <a:rPr lang="en-US" dirty="0" smtClean="0"/>
              <a:t>Example analysis – Other expenses outbound freight</a:t>
            </a:r>
            <a:endParaRPr lang="en-US" dirty="0"/>
          </a:p>
        </p:txBody>
      </p:sp>
      <p:sp>
        <p:nvSpPr>
          <p:cNvPr id="6" name="Textplatzhalter 5"/>
          <p:cNvSpPr>
            <a:spLocks noGrp="1"/>
          </p:cNvSpPr>
          <p:nvPr>
            <p:ph type="body" sz="quarter" idx="13"/>
          </p:nvPr>
        </p:nvSpPr>
        <p:spPr/>
        <p:txBody>
          <a:bodyPr/>
          <a:lstStyle/>
          <a:p>
            <a:r>
              <a:rPr lang="en-US" dirty="0"/>
              <a:t>Expenses – Total Cost Method (historical</a:t>
            </a:r>
            <a:r>
              <a:rPr lang="en-US" dirty="0" smtClean="0"/>
              <a:t>)</a:t>
            </a:r>
            <a:endParaRPr lang="en-US" dirty="0"/>
          </a:p>
        </p:txBody>
      </p:sp>
      <p:sp>
        <p:nvSpPr>
          <p:cNvPr id="7" name="Text Box 8"/>
          <p:cNvSpPr txBox="1">
            <a:spLocks noChangeArrowheads="1"/>
          </p:cNvSpPr>
          <p:nvPr>
            <p:custDataLst>
              <p:tags r:id="rId1"/>
            </p:custDataLst>
          </p:nvPr>
        </p:nvSpPr>
        <p:spPr bwMode="gray">
          <a:xfrm>
            <a:off x="2446338" y="4025929"/>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pic>
        <p:nvPicPr>
          <p:cNvPr id="12" name="Grafik 11"/>
          <p:cNvPicPr>
            <a:picLocks noChangeAspect="1"/>
          </p:cNvPicPr>
          <p:nvPr>
            <p:custDataLst>
              <p:tags r:id="rId2"/>
            </p:custDataLst>
          </p:nvPr>
        </p:nvPicPr>
        <p:blipFill>
          <a:blip r:embed="rId5"/>
          <a:stretch>
            <a:fillRect/>
          </a:stretch>
        </p:blipFill>
        <p:spPr>
          <a:xfrm>
            <a:off x="2446470" y="1431109"/>
            <a:ext cx="3411982" cy="2602899"/>
          </a:xfrm>
          <a:prstGeom prst="rect">
            <a:avLst/>
          </a:prstGeom>
        </p:spPr>
      </p:pic>
      <p:pic>
        <p:nvPicPr>
          <p:cNvPr id="4" name="Grafik 3"/>
          <p:cNvPicPr>
            <a:picLocks noChangeAspect="1"/>
          </p:cNvPicPr>
          <p:nvPr>
            <p:custDataLst>
              <p:tags r:id="rId3"/>
            </p:custDataLst>
          </p:nvPr>
        </p:nvPicPr>
        <p:blipFill>
          <a:blip r:embed="rId6"/>
          <a:stretch>
            <a:fillRect/>
          </a:stretch>
        </p:blipFill>
        <p:spPr>
          <a:xfrm>
            <a:off x="-2793400" y="2254550"/>
            <a:ext cx="1981372" cy="2225233"/>
          </a:xfrm>
          <a:prstGeom prst="rect">
            <a:avLst/>
          </a:prstGeom>
        </p:spPr>
      </p:pic>
    </p:spTree>
    <p:extLst>
      <p:ext uri="{BB962C8B-B14F-4D97-AF65-F5344CB8AC3E}">
        <p14:creationId xmlns:p14="http://schemas.microsoft.com/office/powerpoint/2010/main" val="1126538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ihandform 19"/>
          <p:cNvSpPr/>
          <p:nvPr/>
        </p:nvSpPr>
        <p:spPr>
          <a:xfrm>
            <a:off x="5354793" y="1539338"/>
            <a:ext cx="2696383" cy="1628775"/>
          </a:xfrm>
          <a:custGeom>
            <a:avLst/>
            <a:gdLst>
              <a:gd name="connsiteX0" fmla="*/ 19050 w 3914775"/>
              <a:gd name="connsiteY0" fmla="*/ 533400 h 1628775"/>
              <a:gd name="connsiteX1" fmla="*/ 990600 w 3914775"/>
              <a:gd name="connsiteY1" fmla="*/ 0 h 1628775"/>
              <a:gd name="connsiteX2" fmla="*/ 3914775 w 3914775"/>
              <a:gd name="connsiteY2" fmla="*/ 0 h 1628775"/>
              <a:gd name="connsiteX3" fmla="*/ 3914775 w 3914775"/>
              <a:gd name="connsiteY3" fmla="*/ 1628775 h 1628775"/>
              <a:gd name="connsiteX4" fmla="*/ 981075 w 3914775"/>
              <a:gd name="connsiteY4" fmla="*/ 1628775 h 1628775"/>
              <a:gd name="connsiteX5" fmla="*/ 0 w 3914775"/>
              <a:gd name="connsiteY5" fmla="*/ 1066800 h 1628775"/>
              <a:gd name="connsiteX6" fmla="*/ 19050 w 3914775"/>
              <a:gd name="connsiteY6" fmla="*/ 533400 h 1628775"/>
              <a:gd name="connsiteX0" fmla="*/ 5210 w 3914775"/>
              <a:gd name="connsiteY0" fmla="*/ 533400 h 1628775"/>
              <a:gd name="connsiteX1" fmla="*/ 990600 w 3914775"/>
              <a:gd name="connsiteY1" fmla="*/ 0 h 1628775"/>
              <a:gd name="connsiteX2" fmla="*/ 3914775 w 3914775"/>
              <a:gd name="connsiteY2" fmla="*/ 0 h 1628775"/>
              <a:gd name="connsiteX3" fmla="*/ 3914775 w 3914775"/>
              <a:gd name="connsiteY3" fmla="*/ 1628775 h 1628775"/>
              <a:gd name="connsiteX4" fmla="*/ 981075 w 3914775"/>
              <a:gd name="connsiteY4" fmla="*/ 1628775 h 1628775"/>
              <a:gd name="connsiteX5" fmla="*/ 0 w 3914775"/>
              <a:gd name="connsiteY5" fmla="*/ 1066800 h 1628775"/>
              <a:gd name="connsiteX6" fmla="*/ 5210 w 3914775"/>
              <a:gd name="connsiteY6" fmla="*/ 533400 h 1628775"/>
              <a:gd name="connsiteX0" fmla="*/ 1736 w 3918220"/>
              <a:gd name="connsiteY0" fmla="*/ 535781 h 1628775"/>
              <a:gd name="connsiteX1" fmla="*/ 994045 w 3918220"/>
              <a:gd name="connsiteY1" fmla="*/ 0 h 1628775"/>
              <a:gd name="connsiteX2" fmla="*/ 3918220 w 3918220"/>
              <a:gd name="connsiteY2" fmla="*/ 0 h 1628775"/>
              <a:gd name="connsiteX3" fmla="*/ 3918220 w 3918220"/>
              <a:gd name="connsiteY3" fmla="*/ 1628775 h 1628775"/>
              <a:gd name="connsiteX4" fmla="*/ 984520 w 3918220"/>
              <a:gd name="connsiteY4" fmla="*/ 1628775 h 1628775"/>
              <a:gd name="connsiteX5" fmla="*/ 3445 w 3918220"/>
              <a:gd name="connsiteY5" fmla="*/ 1066800 h 1628775"/>
              <a:gd name="connsiteX6" fmla="*/ 1736 w 3918220"/>
              <a:gd name="connsiteY6" fmla="*/ 535781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8220" h="1628775">
                <a:moveTo>
                  <a:pt x="1736" y="535781"/>
                </a:moveTo>
                <a:lnTo>
                  <a:pt x="994045" y="0"/>
                </a:lnTo>
                <a:lnTo>
                  <a:pt x="3918220" y="0"/>
                </a:lnTo>
                <a:lnTo>
                  <a:pt x="3918220" y="1628775"/>
                </a:lnTo>
                <a:lnTo>
                  <a:pt x="984520" y="1628775"/>
                </a:lnTo>
                <a:lnTo>
                  <a:pt x="3445" y="1066800"/>
                </a:lnTo>
                <a:cubicBezTo>
                  <a:pt x="5182" y="889000"/>
                  <a:pt x="-1" y="713581"/>
                  <a:pt x="1736" y="535781"/>
                </a:cubicBezTo>
                <a:close/>
              </a:path>
            </a:pathLst>
          </a:custGeom>
          <a:solidFill>
            <a:srgbClr val="DC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platzhalter 1"/>
          <p:cNvSpPr>
            <a:spLocks noGrp="1"/>
          </p:cNvSpPr>
          <p:nvPr>
            <p:ph type="body" sz="quarter" idx="10"/>
          </p:nvPr>
        </p:nvSpPr>
        <p:spPr/>
        <p:txBody>
          <a:bodyPr/>
          <a:lstStyle/>
          <a:p>
            <a:r>
              <a:rPr lang="en-US" dirty="0" smtClean="0"/>
              <a:t>Approximately 80-85% of the Group’s cost base (between net sales and EBITDA) is semi-variable or variable (including COGS). The main such costs being costs of goods and supplies, supplier rebates and freight charges.</a:t>
            </a:r>
          </a:p>
          <a:p>
            <a:r>
              <a:rPr lang="en-US" dirty="0" smtClean="0"/>
              <a:t>The main fixed costs are personnel expenses and rent paid on warehouses.</a:t>
            </a:r>
          </a:p>
          <a:p>
            <a:endParaRPr lang="en-US" dirty="0"/>
          </a:p>
        </p:txBody>
      </p:sp>
      <p:sp>
        <p:nvSpPr>
          <p:cNvPr id="6" name="Textplatzhalter 5"/>
          <p:cNvSpPr>
            <a:spLocks noGrp="1"/>
          </p:cNvSpPr>
          <p:nvPr>
            <p:ph type="body" sz="quarter" idx="12"/>
          </p:nvPr>
        </p:nvSpPr>
        <p:spPr>
          <a:xfrm>
            <a:off x="2446338" y="4049486"/>
            <a:ext cx="6970712" cy="1977313"/>
          </a:xfrm>
        </p:spPr>
        <p:txBody>
          <a:bodyPr/>
          <a:lstStyle/>
          <a:p>
            <a:pPr lvl="2"/>
            <a:r>
              <a:rPr lang="en-US" dirty="0" smtClean="0"/>
              <a:t>When considering the cost base of the Group between net sales and EBITDA, costs of goods and supplies and supplier discounts combined account for approximately 70% of Targets total operating cost base. This reflects the fact that the cost base of the Group is primarily variable. This proportion is projected to increase over the Business plan period due to factors mentioned on the previous page (e.g. higher sales to discounters, via Asia which carry a proportionally lower freight charge).</a:t>
            </a:r>
          </a:p>
          <a:p>
            <a:pPr lvl="2"/>
            <a:r>
              <a:rPr lang="en-US" dirty="0" smtClean="0"/>
              <a:t>The main cost items management classify as variable, semi-variable and fixed between net sales and EBITDA are:</a:t>
            </a:r>
          </a:p>
          <a:p>
            <a:pPr lvl="3"/>
            <a:r>
              <a:rPr lang="en-US" dirty="0" smtClean="0"/>
              <a:t>Variable: Cost of goods and supplies, supplier bonuses, discounts and rebates, winter returns, packaging;</a:t>
            </a:r>
          </a:p>
          <a:p>
            <a:pPr lvl="3"/>
            <a:r>
              <a:rPr lang="en-US" dirty="0" smtClean="0"/>
              <a:t>Semi-Variable: Freight, retrospective supplier rebates (marketing allowances), expenses for agency staff, insurance costs, marketing allowances;</a:t>
            </a:r>
          </a:p>
          <a:p>
            <a:pPr lvl="3"/>
            <a:r>
              <a:rPr lang="en-US" dirty="0" smtClean="0"/>
              <a:t>Fixed: Group personnel, rent and lease charges, administration costs. </a:t>
            </a:r>
            <a:endParaRPr lang="en-US" dirty="0"/>
          </a:p>
        </p:txBody>
      </p:sp>
      <p:sp>
        <p:nvSpPr>
          <p:cNvPr id="5" name="Titel 4"/>
          <p:cNvSpPr>
            <a:spLocks noGrp="1"/>
          </p:cNvSpPr>
          <p:nvPr>
            <p:ph type="title"/>
          </p:nvPr>
        </p:nvSpPr>
        <p:spPr/>
        <p:txBody>
          <a:bodyPr/>
          <a:lstStyle/>
          <a:p>
            <a:r>
              <a:rPr lang="en-US" dirty="0" smtClean="0"/>
              <a:t>Example analysis – Composition of the cost structure</a:t>
            </a:r>
            <a:endParaRPr lang="en-US" dirty="0"/>
          </a:p>
        </p:txBody>
      </p:sp>
      <p:sp>
        <p:nvSpPr>
          <p:cNvPr id="3" name="Textplatzhalter 2"/>
          <p:cNvSpPr>
            <a:spLocks noGrp="1"/>
          </p:cNvSpPr>
          <p:nvPr>
            <p:ph type="body" sz="quarter" idx="13"/>
          </p:nvPr>
        </p:nvSpPr>
        <p:spPr/>
        <p:txBody>
          <a:bodyPr/>
          <a:lstStyle/>
          <a:p>
            <a:r>
              <a:rPr lang="en-US" dirty="0"/>
              <a:t>Expenses – Total Cost Method (historical</a:t>
            </a:r>
            <a:r>
              <a:rPr lang="en-US" dirty="0" smtClean="0"/>
              <a:t>)</a:t>
            </a:r>
            <a:endParaRPr lang="en-US" dirty="0"/>
          </a:p>
        </p:txBody>
      </p:sp>
      <p:sp>
        <p:nvSpPr>
          <p:cNvPr id="7" name="Text Box 8"/>
          <p:cNvSpPr txBox="1">
            <a:spLocks noChangeArrowheads="1"/>
          </p:cNvSpPr>
          <p:nvPr>
            <p:custDataLst>
              <p:tags r:id="rId2"/>
            </p:custDataLst>
          </p:nvPr>
        </p:nvSpPr>
        <p:spPr bwMode="gray">
          <a:xfrm>
            <a:off x="2447922" y="3815083"/>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accounts; KPMG analysis</a:t>
            </a:r>
            <a:endParaRPr lang="en-US" sz="600" dirty="0">
              <a:cs typeface="Arial" pitchFamily="34" charset="0"/>
            </a:endParaRPr>
          </a:p>
        </p:txBody>
      </p:sp>
      <p:sp>
        <p:nvSpPr>
          <p:cNvPr id="10" name="Text Placeholder 12"/>
          <p:cNvSpPr txBox="1">
            <a:spLocks/>
          </p:cNvSpPr>
          <p:nvPr>
            <p:custDataLst>
              <p:tags r:id="rId3"/>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Group – Cost breakdown 2008 – 2012 </a:t>
            </a:r>
            <a:endParaRPr lang="en-US" sz="900" kern="0" dirty="0">
              <a:latin typeface="Arial" panose="020B0604020202020204" pitchFamily="34" charset="0"/>
              <a:cs typeface="Arial" panose="020B0604020202020204" pitchFamily="34" charset="0"/>
            </a:endParaRPr>
          </a:p>
        </p:txBody>
      </p:sp>
      <p:sp>
        <p:nvSpPr>
          <p:cNvPr id="21" name="Textfeld 20"/>
          <p:cNvSpPr txBox="1"/>
          <p:nvPr/>
        </p:nvSpPr>
        <p:spPr>
          <a:xfrm>
            <a:off x="5398810" y="2183255"/>
            <a:ext cx="648072" cy="369332"/>
          </a:xfrm>
          <a:prstGeom prst="rect">
            <a:avLst/>
          </a:prstGeom>
          <a:noFill/>
        </p:spPr>
        <p:txBody>
          <a:bodyPr wrap="square" lIns="0" tIns="0" rIns="0" bIns="0" rtlCol="0">
            <a:spAutoFit/>
          </a:bodyPr>
          <a:lstStyle/>
          <a:p>
            <a:pPr algn="ctr"/>
            <a:r>
              <a:rPr lang="en-US" sz="800" dirty="0" smtClean="0">
                <a:solidFill>
                  <a:schemeClr val="tx2"/>
                </a:solidFill>
                <a:latin typeface="Arial"/>
                <a:cs typeface="Arial" pitchFamily="34" charset="0"/>
              </a:rPr>
              <a:t>Fixed vs. variable costs 2012</a:t>
            </a:r>
          </a:p>
        </p:txBody>
      </p:sp>
      <p:pic>
        <p:nvPicPr>
          <p:cNvPr id="19" name="Grafik 18"/>
          <p:cNvPicPr>
            <a:picLocks noChangeAspect="1"/>
          </p:cNvPicPr>
          <p:nvPr>
            <p:custDataLst>
              <p:tags r:id="rId4"/>
            </p:custDataLst>
          </p:nvPr>
        </p:nvPicPr>
        <p:blipFill>
          <a:blip r:embed="rId9"/>
          <a:stretch>
            <a:fillRect/>
          </a:stretch>
        </p:blipFill>
        <p:spPr>
          <a:xfrm>
            <a:off x="-2336200" y="1203767"/>
            <a:ext cx="1956986" cy="2225233"/>
          </a:xfrm>
          <a:prstGeom prst="rect">
            <a:avLst/>
          </a:prstGeom>
        </p:spPr>
      </p:pic>
      <p:pic>
        <p:nvPicPr>
          <p:cNvPr id="22" name="Grafik 21"/>
          <p:cNvPicPr>
            <a:picLocks noChangeAspect="1"/>
          </p:cNvPicPr>
          <p:nvPr>
            <p:custDataLst>
              <p:tags r:id="rId5"/>
            </p:custDataLst>
          </p:nvPr>
        </p:nvPicPr>
        <p:blipFill rotWithShape="1">
          <a:blip r:embed="rId10"/>
          <a:srcRect t="8494" r="31080" b="15626"/>
          <a:stretch/>
        </p:blipFill>
        <p:spPr>
          <a:xfrm>
            <a:off x="2434967" y="1611086"/>
            <a:ext cx="3068850" cy="2121928"/>
          </a:xfrm>
          <a:prstGeom prst="rect">
            <a:avLst/>
          </a:prstGeom>
        </p:spPr>
      </p:pic>
      <p:pic>
        <p:nvPicPr>
          <p:cNvPr id="25" name="Grafik 24"/>
          <p:cNvPicPr>
            <a:picLocks noChangeAspect="1"/>
          </p:cNvPicPr>
          <p:nvPr>
            <p:custDataLst>
              <p:tags r:id="rId6"/>
            </p:custDataLst>
          </p:nvPr>
        </p:nvPicPr>
        <p:blipFill>
          <a:blip r:embed="rId11"/>
          <a:stretch>
            <a:fillRect/>
          </a:stretch>
        </p:blipFill>
        <p:spPr>
          <a:xfrm>
            <a:off x="10287611" y="1422400"/>
            <a:ext cx="1956986" cy="2225233"/>
          </a:xfrm>
          <a:prstGeom prst="rect">
            <a:avLst/>
          </a:prstGeom>
        </p:spPr>
      </p:pic>
      <p:pic>
        <p:nvPicPr>
          <p:cNvPr id="26" name="Grafik 25"/>
          <p:cNvPicPr>
            <a:picLocks noChangeAspect="1"/>
          </p:cNvPicPr>
          <p:nvPr>
            <p:custDataLst>
              <p:tags r:id="rId7"/>
            </p:custDataLst>
          </p:nvPr>
        </p:nvPicPr>
        <p:blipFill rotWithShape="1">
          <a:blip r:embed="rId12"/>
          <a:srcRect l="28385" t="16793" r="33745" b="24931"/>
          <a:stretch/>
        </p:blipFill>
        <p:spPr>
          <a:xfrm>
            <a:off x="6056307" y="1539338"/>
            <a:ext cx="1683945" cy="1628775"/>
          </a:xfrm>
          <a:prstGeom prst="rect">
            <a:avLst/>
          </a:prstGeom>
        </p:spPr>
      </p:pic>
      <p:graphicFrame>
        <p:nvGraphicFramePr>
          <p:cNvPr id="27" name="Objekt 26"/>
          <p:cNvGraphicFramePr>
            <a:graphicFrameLocks noChangeAspect="1"/>
          </p:cNvGraphicFramePr>
          <p:nvPr>
            <p:extLst>
              <p:ext uri="{D42A27DB-BD31-4B8C-83A1-F6EECF244321}">
                <p14:modId xmlns:p14="http://schemas.microsoft.com/office/powerpoint/2010/main" val="1405852853"/>
              </p:ext>
            </p:extLst>
          </p:nvPr>
        </p:nvGraphicFramePr>
        <p:xfrm>
          <a:off x="-1340995" y="3647633"/>
          <a:ext cx="914400" cy="771525"/>
        </p:xfrm>
        <a:graphic>
          <a:graphicData uri="http://schemas.openxmlformats.org/presentationml/2006/ole">
            <mc:AlternateContent xmlns:mc="http://schemas.openxmlformats.org/markup-compatibility/2006">
              <mc:Choice xmlns:v="urn:schemas-microsoft-com:vml" Requires="v">
                <p:oleObj spid="_x0000_s4127" name="Arbeitsblatt" showAsIcon="1" r:id="rId14" imgW="914400" imgH="771480" progId="Excel.Sheet.12">
                  <p:embed/>
                </p:oleObj>
              </mc:Choice>
              <mc:Fallback>
                <p:oleObj name="Arbeitsblatt" showAsIcon="1" r:id="rId14" imgW="914400" imgH="771480" progId="Excel.Sheet.12">
                  <p:embed/>
                  <p:pic>
                    <p:nvPicPr>
                      <p:cNvPr id="0" name=""/>
                      <p:cNvPicPr/>
                      <p:nvPr/>
                    </p:nvPicPr>
                    <p:blipFill>
                      <a:blip r:embed="rId15"/>
                      <a:stretch>
                        <a:fillRect/>
                      </a:stretch>
                    </p:blipFill>
                    <p:spPr>
                      <a:xfrm>
                        <a:off x="-1340995" y="3647633"/>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975265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25514561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18539452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Expenses – Total Cost Method (historical</a:t>
            </a:r>
            <a:r>
              <a:rPr lang="en-US" dirty="0"/>
              <a:t>)</a:t>
            </a:r>
          </a:p>
        </p:txBody>
      </p:sp>
      <p:sp>
        <p:nvSpPr>
          <p:cNvPr id="4" name="Titel 3"/>
          <p:cNvSpPr>
            <a:spLocks noGrp="1"/>
          </p:cNvSpPr>
          <p:nvPr>
            <p:ph type="title"/>
          </p:nvPr>
        </p:nvSpPr>
        <p:spPr/>
        <p:txBody>
          <a:bodyPr/>
          <a:lstStyle/>
          <a:p>
            <a:r>
              <a:rPr lang="en-US" dirty="0" smtClean="0"/>
              <a:t>Overview (1/2)</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defTabSz="762000">
                <a:lnSpc>
                  <a:spcPct val="95000"/>
                </a:lnSpc>
                <a:spcBef>
                  <a:spcPct val="60000"/>
                </a:spcBef>
                <a:buClr>
                  <a:srgbClr val="000066"/>
                </a:buClr>
              </a:pPr>
              <a:r>
                <a:rPr lang="en-US" sz="900" b="1" dirty="0" smtClean="0">
                  <a:solidFill>
                    <a:schemeClr val="bg1"/>
                  </a:solidFill>
                </a:rPr>
                <a:t>Understand the trends and drivers for the costs below gross margin in the historical period.</a:t>
              </a:r>
            </a:p>
          </p:txBody>
        </p:sp>
      </p:grpSp>
      <p:sp>
        <p:nvSpPr>
          <p:cNvPr id="26" name="Text Placeholder 5"/>
          <p:cNvSpPr>
            <a:spLocks noGrp="1"/>
          </p:cNvSpPr>
          <p:nvPr>
            <p:ph type="body" sz="quarter" idx="11"/>
          </p:nvPr>
        </p:nvSpPr>
        <p:spPr>
          <a:xfrm>
            <a:off x="498097" y="2153260"/>
            <a:ext cx="2411413" cy="2170501"/>
          </a:xfrm>
          <a:ln w="6350">
            <a:noFill/>
          </a:ln>
        </p:spPr>
        <p:txBody>
          <a:bodyPr vert="horz" lIns="0" tIns="0" rIns="0" bIns="0" rtlCol="0" anchor="t" anchorCtr="0">
            <a:noAutofit/>
          </a:bodyPr>
          <a:lstStyle/>
          <a:p>
            <a:pPr>
              <a:spcAft>
                <a:spcPts val="600"/>
              </a:spcAft>
            </a:pPr>
            <a:r>
              <a:rPr lang="en-US" sz="900" dirty="0" smtClean="0">
                <a:solidFill>
                  <a:schemeClr val="accent1"/>
                </a:solidFill>
              </a:rPr>
              <a:t>Buy Side/Sell Side/JV/Turnaround</a:t>
            </a:r>
          </a:p>
          <a:p>
            <a:pPr lvl="2"/>
            <a:r>
              <a:rPr lang="en-US" dirty="0" smtClean="0"/>
              <a:t>Costs below gross profit will have a significant influence on the profitability of the target entity. Analysis of historic costs to form a view on underlying earnings and respective projections in the business plan requires a thorough understanding of the relevant cost drivers.</a:t>
            </a:r>
            <a:endParaRPr lang="en-US" dirty="0"/>
          </a:p>
        </p:txBody>
      </p:sp>
      <p:sp>
        <p:nvSpPr>
          <p:cNvPr id="28" name="Rechteck 18"/>
          <p:cNvSpPr/>
          <p:nvPr/>
        </p:nvSpPr>
        <p:spPr>
          <a:xfrm>
            <a:off x="3015762" y="1875810"/>
            <a:ext cx="6401288"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241692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4367721"/>
            <a:ext cx="241692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686300"/>
            <a:ext cx="2411413" cy="1335088"/>
          </a:xfrm>
          <a:ln w="6350">
            <a:noFill/>
          </a:ln>
        </p:spPr>
        <p:txBody>
          <a:bodyPr vert="horz" lIns="0" tIns="0" rIns="0" bIns="0" rtlCol="0" anchor="t" anchorCtr="0">
            <a:noAutofit/>
          </a:bodyPr>
          <a:lstStyle/>
          <a:p>
            <a:pPr lvl="2"/>
            <a:r>
              <a:rPr lang="en-US" dirty="0"/>
              <a:t>Such analysis is relevant across all Deal Advisory functions and should be linked to workbooks 'Sales and Gross Profit (Historical)', 'Sales and Gross Profit (Planning)', 'Normalized Earnings” and “Provisions'.</a:t>
            </a:r>
          </a:p>
          <a:p>
            <a:pPr lvl="2"/>
            <a:r>
              <a:rPr lang="en-US" dirty="0" smtClean="0"/>
              <a:t>Gathering </a:t>
            </a:r>
            <a:r>
              <a:rPr lang="en-US" dirty="0"/>
              <a:t>of sector-specific KPIs (e.g. KGS Benchmarking Requests, Benchmarking Plus Tool).</a:t>
            </a:r>
          </a:p>
        </p:txBody>
      </p:sp>
      <p:sp>
        <p:nvSpPr>
          <p:cNvPr id="33" name="Text Placeholder 5"/>
          <p:cNvSpPr>
            <a:spLocks noGrp="1"/>
          </p:cNvSpPr>
          <p:nvPr>
            <p:ph type="body" sz="quarter" idx="11"/>
          </p:nvPr>
        </p:nvSpPr>
        <p:spPr>
          <a:xfrm>
            <a:off x="6023495" y="2153260"/>
            <a:ext cx="3393556" cy="2170501"/>
          </a:xfrm>
          <a:ln w="6350">
            <a:noFill/>
          </a:ln>
        </p:spPr>
        <p:txBody>
          <a:bodyPr vert="horz" lIns="0" tIns="0" rIns="0" bIns="0" rtlCol="0" anchor="t" anchorCtr="0">
            <a:noAutofit/>
          </a:bodyPr>
          <a:lstStyle/>
          <a:p>
            <a:pPr>
              <a:spcAft>
                <a:spcPts val="400"/>
              </a:spcAft>
            </a:pPr>
            <a:r>
              <a:rPr lang="en-US" sz="900" dirty="0"/>
              <a:t>Integral policies</a:t>
            </a:r>
          </a:p>
          <a:p>
            <a:pPr lvl="2">
              <a:spcAft>
                <a:spcPts val="400"/>
              </a:spcAft>
            </a:pPr>
            <a:r>
              <a:rPr lang="en-US" dirty="0"/>
              <a:t>This </a:t>
            </a:r>
            <a:r>
              <a:rPr lang="en-US" dirty="0" smtClean="0"/>
              <a:t>workbook </a:t>
            </a:r>
            <a:r>
              <a:rPr lang="en-US" dirty="0"/>
              <a:t>covers the costs below gross margin which would normally include:</a:t>
            </a:r>
          </a:p>
          <a:p>
            <a:pPr lvl="3">
              <a:spcAft>
                <a:spcPts val="400"/>
              </a:spcAft>
            </a:pPr>
            <a:r>
              <a:rPr lang="en-US" dirty="0"/>
              <a:t>Personnel expenses;</a:t>
            </a:r>
          </a:p>
          <a:p>
            <a:pPr lvl="3">
              <a:spcAft>
                <a:spcPts val="400"/>
              </a:spcAft>
            </a:pPr>
            <a:r>
              <a:rPr lang="en-US" dirty="0"/>
              <a:t>Other income/expenses; and</a:t>
            </a:r>
          </a:p>
          <a:p>
            <a:pPr lvl="3">
              <a:spcAft>
                <a:spcPts val="400"/>
              </a:spcAft>
            </a:pPr>
            <a:r>
              <a:rPr lang="en-US" dirty="0"/>
              <a:t>Depreciation.</a:t>
            </a:r>
          </a:p>
          <a:p>
            <a:pPr lvl="1">
              <a:spcAft>
                <a:spcPts val="400"/>
              </a:spcAft>
            </a:pPr>
            <a:r>
              <a:rPr lang="en-US" dirty="0"/>
              <a:t>Interest and taxes are not part of EBIT(DA), but may be </a:t>
            </a:r>
            <a:r>
              <a:rPr lang="en-US" dirty="0" smtClean="0"/>
              <a:t>analyzed </a:t>
            </a:r>
            <a:r>
              <a:rPr lang="en-US" dirty="0"/>
              <a:t>more closely in certain cases.</a:t>
            </a:r>
          </a:p>
          <a:p>
            <a:pPr lvl="2">
              <a:spcAft>
                <a:spcPts val="400"/>
              </a:spcAft>
            </a:pPr>
            <a:r>
              <a:rPr lang="en-US" dirty="0"/>
              <a:t>Ideally the TCM cost analysis will be performed by function (e.g. manufacturing, selling and distribution, admin, etc.). This will combine a costs by nature (TCM) and costs by function (</a:t>
            </a:r>
            <a:r>
              <a:rPr lang="en-US" dirty="0" err="1"/>
              <a:t>CoS</a:t>
            </a:r>
            <a:r>
              <a:rPr lang="en-US" dirty="0"/>
              <a:t>)  view, but requires an understanding as to how costs are being allocated to functions (insights into cost center structure and allocation keys, e.g. whether production overhead is shown as manufacturing or as admin costs). </a:t>
            </a:r>
          </a:p>
          <a:p>
            <a:pPr lvl="2">
              <a:spcAft>
                <a:spcPts val="400"/>
              </a:spcAft>
            </a:pPr>
            <a:r>
              <a:rPr lang="en-US" dirty="0"/>
              <a:t>Especially for larger groups meaningful cost and cost driver analysis typically benefits from a drill down by Business Unit (segment), by region or by legal entity, rather that analysis of consolidated group figures only. </a:t>
            </a:r>
          </a:p>
          <a:p>
            <a:pPr lvl="2">
              <a:spcAft>
                <a:spcPts val="400"/>
              </a:spcAft>
            </a:pPr>
            <a:r>
              <a:rPr lang="en-US" dirty="0"/>
              <a:t>General data sources:</a:t>
            </a:r>
          </a:p>
          <a:p>
            <a:pPr lvl="3">
              <a:spcAft>
                <a:spcPts val="400"/>
              </a:spcAft>
            </a:pPr>
            <a:r>
              <a:rPr lang="en-US" dirty="0"/>
              <a:t>Audited financial statements;</a:t>
            </a:r>
          </a:p>
          <a:p>
            <a:pPr lvl="3">
              <a:spcAft>
                <a:spcPts val="400"/>
              </a:spcAft>
            </a:pPr>
            <a:r>
              <a:rPr lang="en-US" dirty="0"/>
              <a:t>General ledger;</a:t>
            </a:r>
          </a:p>
          <a:p>
            <a:pPr lvl="3">
              <a:spcAft>
                <a:spcPts val="400"/>
              </a:spcAft>
            </a:pPr>
            <a:r>
              <a:rPr lang="en-US" dirty="0"/>
              <a:t>(Monthly) management reporting and other controlling reports</a:t>
            </a:r>
            <a:r>
              <a:rPr lang="en-US" dirty="0" smtClean="0"/>
              <a:t>.</a:t>
            </a:r>
          </a:p>
        </p:txBody>
      </p:sp>
      <p:sp>
        <p:nvSpPr>
          <p:cNvPr id="27" name="Text Box 8"/>
          <p:cNvSpPr txBox="1">
            <a:spLocks noChangeArrowheads="1"/>
          </p:cNvSpPr>
          <p:nvPr>
            <p:custDataLst>
              <p:tags r:id="rId2"/>
            </p:custDataLst>
          </p:nvPr>
        </p:nvSpPr>
        <p:spPr bwMode="gray">
          <a:xfrm>
            <a:off x="3015762" y="5201045"/>
            <a:ext cx="2875084" cy="820343"/>
          </a:xfrm>
          <a:prstGeom prst="rect">
            <a:avLst/>
          </a:prstGeom>
          <a:solidFill>
            <a:srgbClr val="BC204B"/>
          </a:solidFill>
          <a:ln w="6350">
            <a:noFill/>
            <a:miter lim="800000"/>
            <a:headEnd type="none" w="sm" len="sm"/>
            <a:tailEnd type="none" w="sm" len="sm"/>
          </a:ln>
          <a:effectLst/>
        </p:spPr>
        <p:txBody>
          <a:bodyPr wrap="square" lIns="53975" tIns="53975" rIns="53975" bIns="53975" anchor="b">
            <a:noAutofit/>
          </a:bodyPr>
          <a:lstStyle/>
          <a:p>
            <a:pPr marL="358775" indent="-358775" defTabSz="762000" eaLnBrk="0" hangingPunct="0">
              <a:spcBef>
                <a:spcPts val="200"/>
              </a:spcBef>
              <a:tabLst>
                <a:tab pos="358775" algn="l"/>
              </a:tabLst>
            </a:pPr>
            <a:r>
              <a:rPr lang="en-US" sz="700" dirty="0">
                <a:solidFill>
                  <a:schemeClr val="bg1"/>
                </a:solidFill>
                <a:cs typeface="Arial" pitchFamily="34" charset="0"/>
              </a:rPr>
              <a:t>Note:	In a P&amp;L table expenses should be presented with negative.  </a:t>
            </a:r>
          </a:p>
          <a:p>
            <a:pPr marL="358775" indent="-358775" defTabSz="762000" eaLnBrk="0" hangingPunct="0">
              <a:spcBef>
                <a:spcPts val="200"/>
              </a:spcBef>
              <a:tabLst>
                <a:tab pos="358775" algn="l"/>
              </a:tabLst>
            </a:pPr>
            <a:r>
              <a:rPr lang="en-US" sz="700" dirty="0" smtClean="0">
                <a:solidFill>
                  <a:schemeClr val="bg1"/>
                </a:solidFill>
                <a:cs typeface="Arial" pitchFamily="34" charset="0"/>
              </a:rPr>
              <a:t>	Breakdowns </a:t>
            </a:r>
            <a:r>
              <a:rPr lang="en-US" sz="700" dirty="0">
                <a:solidFill>
                  <a:schemeClr val="bg1"/>
                </a:solidFill>
                <a:cs typeface="Arial" pitchFamily="34" charset="0"/>
              </a:rPr>
              <a:t>of cost items may be presented in positive or negative numbers, but the latter reduces the likelihood for errors with leading signs, especially when details to the P&amp;L overview. For % of sales we recommend using positive signs even for cost items</a:t>
            </a:r>
          </a:p>
        </p:txBody>
      </p:sp>
      <p:pic>
        <p:nvPicPr>
          <p:cNvPr id="10" name="Grafik 9"/>
          <p:cNvPicPr>
            <a:picLocks noChangeAspect="1"/>
          </p:cNvPicPr>
          <p:nvPr>
            <p:custDataLst>
              <p:tags r:id="rId3"/>
            </p:custDataLst>
          </p:nvPr>
        </p:nvPicPr>
        <p:blipFill>
          <a:blip r:embed="rId7"/>
          <a:stretch>
            <a:fillRect/>
          </a:stretch>
        </p:blipFill>
        <p:spPr>
          <a:xfrm>
            <a:off x="3016525" y="2153260"/>
            <a:ext cx="2901480" cy="2346876"/>
          </a:xfrm>
          <a:prstGeom prst="rect">
            <a:avLst/>
          </a:prstGeom>
        </p:spPr>
      </p:pic>
      <p:sp>
        <p:nvSpPr>
          <p:cNvPr id="18" name="Rectangle 4"/>
          <p:cNvSpPr>
            <a:spLocks noChangeArrowheads="1"/>
          </p:cNvSpPr>
          <p:nvPr>
            <p:custDataLst>
              <p:tags r:id="rId4"/>
            </p:custDataLst>
          </p:nvPr>
        </p:nvSpPr>
        <p:spPr bwMode="auto">
          <a:xfrm>
            <a:off x="6958584" y="137160"/>
            <a:ext cx="2458465" cy="113385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workbook contains examples of income statements prepared by the Total Cost Method, which is commonly used in the DACH region. Check your local GAAP requirements before applying TCM in your analysis. </a:t>
            </a:r>
          </a:p>
          <a:p>
            <a:pPr algn="ctr" defTabSz="762000" eaLnBrk="0" hangingPunct="0">
              <a:lnSpc>
                <a:spcPct val="90000"/>
              </a:lnSpc>
              <a:spcBef>
                <a:spcPts val="600"/>
              </a:spcBef>
            </a:pPr>
            <a:r>
              <a:rPr lang="en-US" sz="900" dirty="0">
                <a:solidFill>
                  <a:schemeClr val="bg1"/>
                </a:solidFill>
              </a:rPr>
              <a:t>Benchmarking Plus tool is available in Germany. Please ask for benchmarking options in your region.</a:t>
            </a:r>
          </a:p>
        </p:txBody>
      </p:sp>
      <p:pic>
        <p:nvPicPr>
          <p:cNvPr id="3" name="Grafik 2"/>
          <p:cNvPicPr>
            <a:picLocks noChangeAspect="1"/>
          </p:cNvPicPr>
          <p:nvPr>
            <p:custDataLst>
              <p:tags r:id="rId5"/>
            </p:custDataLst>
          </p:nvPr>
        </p:nvPicPr>
        <p:blipFill>
          <a:blip r:embed="rId8"/>
          <a:stretch>
            <a:fillRect/>
          </a:stretch>
        </p:blipFill>
        <p:spPr>
          <a:xfrm>
            <a:off x="-2793400" y="2382562"/>
            <a:ext cx="1981372" cy="2225233"/>
          </a:xfrm>
          <a:prstGeom prst="rect">
            <a:avLst/>
          </a:prstGeom>
        </p:spPr>
      </p:pic>
      <p:graphicFrame>
        <p:nvGraphicFramePr>
          <p:cNvPr id="20" name="Objekt 19"/>
          <p:cNvGraphicFramePr>
            <a:graphicFrameLocks noChangeAspect="1"/>
          </p:cNvGraphicFramePr>
          <p:nvPr>
            <p:extLst>
              <p:ext uri="{D42A27DB-BD31-4B8C-83A1-F6EECF244321}">
                <p14:modId xmlns:p14="http://schemas.microsoft.com/office/powerpoint/2010/main" val="2877122173"/>
              </p:ext>
            </p:extLst>
          </p:nvPr>
        </p:nvGraphicFramePr>
        <p:xfrm>
          <a:off x="-1802714" y="1630239"/>
          <a:ext cx="914400" cy="771525"/>
        </p:xfrm>
        <a:graphic>
          <a:graphicData uri="http://schemas.openxmlformats.org/presentationml/2006/ole">
            <mc:AlternateContent xmlns:mc="http://schemas.openxmlformats.org/markup-compatibility/2006">
              <mc:Choice xmlns:v="urn:schemas-microsoft-com:vml" Requires="v">
                <p:oleObj spid="_x0000_s2088" name="Arbeitsblatt" showAsIcon="1" r:id="rId10" imgW="914400" imgH="771480" progId="Excel.Sheet.12">
                  <p:embed/>
                </p:oleObj>
              </mc:Choice>
              <mc:Fallback>
                <p:oleObj name="Arbeitsblatt" showAsIcon="1" r:id="rId10" imgW="914400" imgH="771480" progId="Excel.Sheet.12">
                  <p:embed/>
                  <p:pic>
                    <p:nvPicPr>
                      <p:cNvPr id="0" name=""/>
                      <p:cNvPicPr/>
                      <p:nvPr/>
                    </p:nvPicPr>
                    <p:blipFill>
                      <a:blip r:embed="rId11"/>
                      <a:stretch>
                        <a:fillRect/>
                      </a:stretch>
                    </p:blipFill>
                    <p:spPr>
                      <a:xfrm>
                        <a:off x="-1802714" y="1630239"/>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Total Cost Method (</a:t>
            </a:r>
            <a:r>
              <a:rPr lang="en-US" dirty="0" smtClean="0"/>
              <a:t>historical)</a:t>
            </a:r>
            <a:endParaRPr lang="en-US" dirty="0"/>
          </a:p>
        </p:txBody>
      </p:sp>
      <p:sp>
        <p:nvSpPr>
          <p:cNvPr id="4" name="Titel 3"/>
          <p:cNvSpPr>
            <a:spLocks noGrp="1"/>
          </p:cNvSpPr>
          <p:nvPr>
            <p:ph type="title"/>
          </p:nvPr>
        </p:nvSpPr>
        <p:spPr/>
        <p:txBody>
          <a:bodyPr/>
          <a:lstStyle/>
          <a:p>
            <a:r>
              <a:rPr lang="en-US" dirty="0" smtClean="0"/>
              <a:t>Overview (2/2) – </a:t>
            </a:r>
            <a:r>
              <a:rPr lang="en-US" sz="4000" dirty="0" smtClean="0"/>
              <a:t>Structure of analysis (Total Cost Format) and related workbooks</a:t>
            </a:r>
            <a:endParaRPr lang="en-US" dirty="0"/>
          </a:p>
        </p:txBody>
      </p:sp>
      <p:sp>
        <p:nvSpPr>
          <p:cNvPr id="12" name="Rechteck 77"/>
          <p:cNvSpPr>
            <a:spLocks/>
          </p:cNvSpPr>
          <p:nvPr/>
        </p:nvSpPr>
        <p:spPr>
          <a:xfrm>
            <a:off x="2080790" y="5452606"/>
            <a:ext cx="5689953" cy="56022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“Normalized Earnings"</a:t>
            </a:r>
            <a:endParaRPr lang="en-US" sz="900" dirty="0" smtClean="0">
              <a:solidFill>
                <a:srgbClr val="00338D"/>
              </a:solidFill>
              <a:latin typeface="Arial" pitchFamily="34" charset="0"/>
              <a:cs typeface="Arial" pitchFamily="34" charset="0"/>
            </a:endParaRPr>
          </a:p>
        </p:txBody>
      </p:sp>
      <p:grpSp>
        <p:nvGrpSpPr>
          <p:cNvPr id="13" name="Gruppieren 72"/>
          <p:cNvGrpSpPr>
            <a:grpSpLocks/>
          </p:cNvGrpSpPr>
          <p:nvPr/>
        </p:nvGrpSpPr>
        <p:grpSpPr>
          <a:xfrm>
            <a:off x="2080791" y="3401170"/>
            <a:ext cx="5689952" cy="2029679"/>
            <a:chOff x="1954415" y="3408496"/>
            <a:chExt cx="6026385" cy="2258879"/>
          </a:xfrm>
          <a:solidFill>
            <a:srgbClr val="D9D9D9"/>
          </a:solidFill>
        </p:grpSpPr>
        <p:sp>
          <p:nvSpPr>
            <p:cNvPr id="14" name="Rechteck 77"/>
            <p:cNvSpPr>
              <a:spLocks/>
            </p:cNvSpPr>
            <p:nvPr/>
          </p:nvSpPr>
          <p:spPr>
            <a:xfrm>
              <a:off x="1954415" y="3408496"/>
              <a:ext cx="6026385" cy="1538868"/>
            </a:xfrm>
            <a:prstGeom prst="rect">
              <a:avLst/>
            </a:prstGeom>
            <a:grpFill/>
            <a:ln w="28575">
              <a:solidFill>
                <a:schemeClr val="tx2"/>
              </a:solid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“Expenses Total Cost Method"</a:t>
              </a:r>
              <a:endParaRPr lang="en-US" sz="900" dirty="0" smtClean="0">
                <a:solidFill>
                  <a:srgbClr val="00338D"/>
                </a:solidFill>
                <a:latin typeface="Arial" pitchFamily="34" charset="0"/>
                <a:cs typeface="Arial" pitchFamily="34" charset="0"/>
              </a:endParaRPr>
            </a:p>
          </p:txBody>
        </p:sp>
        <p:sp>
          <p:nvSpPr>
            <p:cNvPr id="15" name="Rechteck 77"/>
            <p:cNvSpPr>
              <a:spLocks/>
            </p:cNvSpPr>
            <p:nvPr/>
          </p:nvSpPr>
          <p:spPr>
            <a:xfrm>
              <a:off x="1954415" y="4991398"/>
              <a:ext cx="6026385" cy="675977"/>
            </a:xfrm>
            <a:prstGeom prst="rect">
              <a:avLst/>
            </a:prstGeom>
            <a:grp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a:t>
              </a:r>
              <a:br>
                <a:rPr lang="en-US" sz="900" b="1" dirty="0" smtClean="0">
                  <a:solidFill>
                    <a:srgbClr val="00338D"/>
                  </a:solidFill>
                  <a:latin typeface="Arial" pitchFamily="34" charset="0"/>
                  <a:cs typeface="Arial" pitchFamily="34" charset="0"/>
                </a:rPr>
              </a:br>
              <a:r>
                <a:rPr lang="en-US" sz="900" b="1" dirty="0" smtClean="0">
                  <a:solidFill>
                    <a:srgbClr val="00338D"/>
                  </a:solidFill>
                  <a:latin typeface="Arial" pitchFamily="34" charset="0"/>
                  <a:cs typeface="Arial" pitchFamily="34" charset="0"/>
                </a:rPr>
                <a:t>“Fixed assets – </a:t>
              </a:r>
              <a:br>
                <a:rPr lang="en-US" sz="900" b="1" dirty="0" smtClean="0">
                  <a:solidFill>
                    <a:srgbClr val="00338D"/>
                  </a:solidFill>
                  <a:latin typeface="Arial" pitchFamily="34" charset="0"/>
                  <a:cs typeface="Arial" pitchFamily="34" charset="0"/>
                </a:rPr>
              </a:br>
              <a:r>
                <a:rPr lang="en-US" sz="900" b="1" dirty="0" smtClean="0">
                  <a:solidFill>
                    <a:srgbClr val="00338D"/>
                  </a:solidFill>
                  <a:latin typeface="Arial" pitchFamily="34" charset="0"/>
                  <a:cs typeface="Arial" pitchFamily="34" charset="0"/>
                </a:rPr>
                <a:t>CAPEX"</a:t>
              </a:r>
              <a:endParaRPr lang="en-US" sz="900" dirty="0" smtClean="0">
                <a:solidFill>
                  <a:srgbClr val="00338D"/>
                </a:solidFill>
                <a:latin typeface="Arial" pitchFamily="34" charset="0"/>
                <a:cs typeface="Arial" pitchFamily="34" charset="0"/>
              </a:endParaRPr>
            </a:p>
          </p:txBody>
        </p:sp>
      </p:grpSp>
      <p:sp>
        <p:nvSpPr>
          <p:cNvPr id="16" name="Rechteck 35"/>
          <p:cNvSpPr/>
          <p:nvPr/>
        </p:nvSpPr>
        <p:spPr>
          <a:xfrm>
            <a:off x="7815146" y="1422601"/>
            <a:ext cx="1601364"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Commentary</a:t>
            </a:r>
            <a:endParaRPr lang="en-US" sz="900" b="1" dirty="0"/>
          </a:p>
        </p:txBody>
      </p:sp>
      <p:sp>
        <p:nvSpPr>
          <p:cNvPr id="17" name="Rechteck 37"/>
          <p:cNvSpPr/>
          <p:nvPr/>
        </p:nvSpPr>
        <p:spPr>
          <a:xfrm>
            <a:off x="7815686" y="1775273"/>
            <a:ext cx="1601364" cy="2166725"/>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ctr"/>
          <a:lstStyle/>
          <a:p>
            <a:pPr marL="85725" indent="-84138">
              <a:spcBef>
                <a:spcPts val="400"/>
              </a:spcBef>
              <a:buClr>
                <a:srgbClr val="97989A"/>
              </a:buClr>
              <a:buSzPct val="100000"/>
              <a:defRPr/>
            </a:pPr>
            <a:r>
              <a:rPr lang="en-US" sz="800" dirty="0" smtClean="0">
                <a:solidFill>
                  <a:srgbClr val="000000"/>
                </a:solidFill>
              </a:rPr>
              <a:t>The detailed analyses should</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improve our understanding of the business model</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show trends in financial performance (monthly or quarterly as appropriate)</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identify sales and profit drivers by an appropriately detailed analysis (by product group, customer, etc.) and provide respective benchmarking</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form the basis for the Business Plan / analysis of projections (</a:t>
            </a:r>
            <a:r>
              <a:rPr lang="en-US" sz="800" dirty="0" smtClean="0">
                <a:solidFill>
                  <a:schemeClr val="tx1"/>
                </a:solidFill>
                <a:sym typeface="Wingdings" pitchFamily="2" charset="2"/>
              </a:rPr>
              <a:t> </a:t>
            </a:r>
            <a:r>
              <a:rPr lang="en-US" sz="800" dirty="0" smtClean="0">
                <a:solidFill>
                  <a:schemeClr val="tx1"/>
                </a:solidFill>
              </a:rPr>
              <a:t>starting point for financial model)</a:t>
            </a:r>
            <a:endParaRPr lang="en-US" sz="800" dirty="0">
              <a:solidFill>
                <a:schemeClr val="tx1"/>
              </a:solidFill>
            </a:endParaRPr>
          </a:p>
        </p:txBody>
      </p:sp>
      <p:sp>
        <p:nvSpPr>
          <p:cNvPr id="18" name="Rechteck 20"/>
          <p:cNvSpPr/>
          <p:nvPr/>
        </p:nvSpPr>
        <p:spPr>
          <a:xfrm>
            <a:off x="488950" y="1422401"/>
            <a:ext cx="1533221"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ts val="1100"/>
              </a:lnSpc>
            </a:pPr>
            <a:r>
              <a:rPr lang="en-US" sz="900" b="1" dirty="0" smtClean="0"/>
              <a:t>High level </a:t>
            </a:r>
            <a:br>
              <a:rPr lang="en-US" sz="900" b="1" dirty="0" smtClean="0"/>
            </a:br>
            <a:r>
              <a:rPr lang="en-US" sz="900" b="1" dirty="0" smtClean="0"/>
              <a:t>P&amp;L analysis</a:t>
            </a:r>
            <a:endParaRPr lang="en-US" sz="900" b="1" dirty="0"/>
          </a:p>
        </p:txBody>
      </p:sp>
      <p:sp>
        <p:nvSpPr>
          <p:cNvPr id="19" name="Rechteck 22"/>
          <p:cNvSpPr/>
          <p:nvPr/>
        </p:nvSpPr>
        <p:spPr>
          <a:xfrm>
            <a:off x="489491" y="1775272"/>
            <a:ext cx="1533221" cy="4240946"/>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a:spcBef>
                <a:spcPts val="600"/>
              </a:spcBef>
              <a:buClr>
                <a:srgbClr val="97989A"/>
              </a:buClr>
              <a:buSzPct val="100000"/>
              <a:defRPr/>
            </a:pPr>
            <a:r>
              <a:rPr lang="en-US" sz="800" dirty="0" smtClean="0">
                <a:solidFill>
                  <a:schemeClr val="tx1"/>
                </a:solidFill>
              </a:rPr>
              <a:t>Explanation of key trends (sales growth, profitability in % of sales, significant shifts in individual P&amp;L lines), if necessary supplemented by individual operational KPIs and/or benchmarks; depends strongly on business model and sector of the specific company</a:t>
            </a: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a:spcBef>
                <a:spcPts val="600"/>
              </a:spcBef>
              <a:buClr>
                <a:srgbClr val="97989A"/>
              </a:buClr>
              <a:buSzPct val="100000"/>
              <a:defRPr/>
            </a:pPr>
            <a:r>
              <a:rPr lang="en-US" sz="800" dirty="0" smtClean="0">
                <a:solidFill>
                  <a:schemeClr val="tx1"/>
                </a:solidFill>
              </a:rPr>
              <a:t>Purpose of high level P&amp;L analysis:</a:t>
            </a:r>
          </a:p>
          <a:p>
            <a:pPr marL="216000" indent="-216000">
              <a:spcBef>
                <a:spcPts val="300"/>
              </a:spcBef>
              <a:buClr>
                <a:schemeClr val="tx1"/>
              </a:buClr>
              <a:buSzPct val="100000"/>
              <a:buAutoNum type="alphaLcParenR"/>
              <a:defRPr/>
            </a:pPr>
            <a:r>
              <a:rPr lang="en-US" sz="800" dirty="0" smtClean="0">
                <a:solidFill>
                  <a:schemeClr val="tx1"/>
                </a:solidFill>
              </a:rPr>
              <a:t>Planning of our work: determine key areas of focus for detailed analyses</a:t>
            </a:r>
          </a:p>
          <a:p>
            <a:pPr marL="216000" indent="-216000">
              <a:spcBef>
                <a:spcPts val="300"/>
              </a:spcBef>
              <a:buClr>
                <a:schemeClr val="tx1"/>
              </a:buClr>
              <a:buSzPct val="100000"/>
              <a:buAutoNum type="alphaLcParenR"/>
              <a:defRPr/>
            </a:pPr>
            <a:r>
              <a:rPr lang="en-US" sz="800" dirty="0" smtClean="0">
                <a:solidFill>
                  <a:schemeClr val="tx1"/>
                </a:solidFill>
              </a:rPr>
              <a:t>Reporting: Provide a Big Picture Overview on Target's financial performance and a summary of key trends observed</a:t>
            </a:r>
          </a:p>
          <a:p>
            <a:pPr marL="228600" indent="-142875">
              <a:spcBef>
                <a:spcPts val="300"/>
              </a:spcBef>
              <a:buClr>
                <a:srgbClr val="97989A"/>
              </a:buClr>
              <a:buSzPct val="100000"/>
              <a:buAutoNum type="alphaLcParenR"/>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p:txBody>
      </p:sp>
      <p:sp>
        <p:nvSpPr>
          <p:cNvPr id="20" name="Rechteck 75"/>
          <p:cNvSpPr/>
          <p:nvPr/>
        </p:nvSpPr>
        <p:spPr>
          <a:xfrm>
            <a:off x="2080790" y="1422601"/>
            <a:ext cx="5689953"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Workbooks for detailed analyses – Value Driver Tree</a:t>
            </a:r>
            <a:endParaRPr lang="en-US" sz="900" b="1" dirty="0"/>
          </a:p>
        </p:txBody>
      </p:sp>
      <p:sp>
        <p:nvSpPr>
          <p:cNvPr id="21" name="Rechteck 77"/>
          <p:cNvSpPr/>
          <p:nvPr/>
        </p:nvSpPr>
        <p:spPr>
          <a:xfrm>
            <a:off x="2080790" y="1775273"/>
            <a:ext cx="5689953" cy="1588177"/>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”Sales and Gross Profit"</a:t>
            </a:r>
            <a:endParaRPr lang="en-US" sz="900" dirty="0" smtClean="0">
              <a:solidFill>
                <a:srgbClr val="00338D"/>
              </a:solidFill>
              <a:latin typeface="Arial" pitchFamily="34" charset="0"/>
              <a:cs typeface="Arial" pitchFamily="34" charset="0"/>
            </a:endParaRPr>
          </a:p>
        </p:txBody>
      </p:sp>
      <p:sp>
        <p:nvSpPr>
          <p:cNvPr id="22" name="Rectangle 12"/>
          <p:cNvSpPr/>
          <p:nvPr/>
        </p:nvSpPr>
        <p:spPr>
          <a:xfrm>
            <a:off x="571784" y="3233997"/>
            <a:ext cx="1143881" cy="461041"/>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EBIT</a:t>
            </a:r>
            <a:endParaRPr lang="en-US" sz="700" dirty="0">
              <a:solidFill>
                <a:schemeClr val="bg1"/>
              </a:solidFill>
            </a:endParaRPr>
          </a:p>
        </p:txBody>
      </p:sp>
      <p:sp>
        <p:nvSpPr>
          <p:cNvPr id="23" name="Rectangle 13"/>
          <p:cNvSpPr/>
          <p:nvPr/>
        </p:nvSpPr>
        <p:spPr>
          <a:xfrm>
            <a:off x="2403199" y="2289198"/>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Gross Profit</a:t>
            </a:r>
            <a:endParaRPr lang="en-US" sz="800" b="1" dirty="0">
              <a:solidFill>
                <a:schemeClr val="bg1"/>
              </a:solidFill>
            </a:endParaRPr>
          </a:p>
        </p:txBody>
      </p:sp>
      <p:cxnSp>
        <p:nvCxnSpPr>
          <p:cNvPr id="24" name="Elbow Connector 14"/>
          <p:cNvCxnSpPr>
            <a:stCxn id="23" idx="1"/>
            <a:endCxn id="22" idx="3"/>
          </p:cNvCxnSpPr>
          <p:nvPr/>
        </p:nvCxnSpPr>
        <p:spPr>
          <a:xfrm rot="10800000" flipV="1">
            <a:off x="1715665" y="2483503"/>
            <a:ext cx="687534" cy="981013"/>
          </a:xfrm>
          <a:prstGeom prst="bentConnector3">
            <a:avLst>
              <a:gd name="adj1" fmla="val 62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25" name="Elbow Connector 15"/>
          <p:cNvCxnSpPr>
            <a:stCxn id="52" idx="1"/>
            <a:endCxn id="22" idx="3"/>
          </p:cNvCxnSpPr>
          <p:nvPr/>
        </p:nvCxnSpPr>
        <p:spPr>
          <a:xfrm rot="10800000">
            <a:off x="1715665" y="3464518"/>
            <a:ext cx="687534" cy="720837"/>
          </a:xfrm>
          <a:prstGeom prst="bentConnector3">
            <a:avLst>
              <a:gd name="adj1" fmla="val 61801"/>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26" name="Rectangle 16"/>
          <p:cNvSpPr/>
          <p:nvPr/>
        </p:nvSpPr>
        <p:spPr>
          <a:xfrm>
            <a:off x="3425460" y="2095093"/>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Sales</a:t>
            </a:r>
            <a:endParaRPr lang="en-US" sz="800" dirty="0">
              <a:solidFill>
                <a:schemeClr val="bg1"/>
              </a:solidFill>
            </a:endParaRPr>
          </a:p>
        </p:txBody>
      </p:sp>
      <p:cxnSp>
        <p:nvCxnSpPr>
          <p:cNvPr id="27" name="Elbow Connector 17"/>
          <p:cNvCxnSpPr>
            <a:stCxn id="23" idx="3"/>
            <a:endCxn id="26" idx="1"/>
          </p:cNvCxnSpPr>
          <p:nvPr/>
        </p:nvCxnSpPr>
        <p:spPr>
          <a:xfrm flipV="1">
            <a:off x="3153256" y="2224482"/>
            <a:ext cx="272203" cy="259022"/>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28" name="Elbow Connector 18"/>
          <p:cNvCxnSpPr>
            <a:stCxn id="30" idx="1"/>
            <a:endCxn id="23" idx="3"/>
          </p:cNvCxnSpPr>
          <p:nvPr/>
        </p:nvCxnSpPr>
        <p:spPr>
          <a:xfrm rot="10800000">
            <a:off x="3153256" y="2483504"/>
            <a:ext cx="272203" cy="517426"/>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29" name="Oval 19"/>
          <p:cNvSpPr/>
          <p:nvPr/>
        </p:nvSpPr>
        <p:spPr>
          <a:xfrm>
            <a:off x="1909126" y="3408330"/>
            <a:ext cx="136301" cy="1294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a:t>
            </a:r>
            <a:endParaRPr lang="en-US" sz="800" b="1" dirty="0">
              <a:solidFill>
                <a:schemeClr val="bg1"/>
              </a:solidFill>
            </a:endParaRPr>
          </a:p>
        </p:txBody>
      </p:sp>
      <p:sp>
        <p:nvSpPr>
          <p:cNvPr id="30" name="Rectangle 22"/>
          <p:cNvSpPr/>
          <p:nvPr/>
        </p:nvSpPr>
        <p:spPr>
          <a:xfrm>
            <a:off x="3425460" y="2871542"/>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Costs of materials</a:t>
            </a:r>
            <a:endParaRPr lang="en-US" sz="800" dirty="0">
              <a:solidFill>
                <a:schemeClr val="bg1"/>
              </a:solidFill>
            </a:endParaRPr>
          </a:p>
        </p:txBody>
      </p:sp>
      <p:sp>
        <p:nvSpPr>
          <p:cNvPr id="31" name="Rectangle 25"/>
          <p:cNvSpPr/>
          <p:nvPr/>
        </p:nvSpPr>
        <p:spPr>
          <a:xfrm>
            <a:off x="4611111" y="2345341"/>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Trend analysis (with KPIs)</a:t>
            </a:r>
            <a:endParaRPr lang="en-US" sz="800" dirty="0">
              <a:solidFill>
                <a:schemeClr val="bg1"/>
              </a:solidFill>
            </a:endParaRPr>
          </a:p>
        </p:txBody>
      </p:sp>
      <p:cxnSp>
        <p:nvCxnSpPr>
          <p:cNvPr id="32" name="Elbow Connector 28"/>
          <p:cNvCxnSpPr>
            <a:stCxn id="26" idx="3"/>
          </p:cNvCxnSpPr>
          <p:nvPr/>
        </p:nvCxnSpPr>
        <p:spPr>
          <a:xfrm flipV="1">
            <a:off x="4209106" y="2021847"/>
            <a:ext cx="402006" cy="20263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3" name="Elbow Connector 29"/>
          <p:cNvCxnSpPr>
            <a:stCxn id="26" idx="3"/>
            <a:endCxn id="31" idx="1"/>
          </p:cNvCxnSpPr>
          <p:nvPr/>
        </p:nvCxnSpPr>
        <p:spPr>
          <a:xfrm>
            <a:off x="4209106" y="2224482"/>
            <a:ext cx="402005" cy="25024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34" name="Oval 31"/>
          <p:cNvSpPr/>
          <p:nvPr/>
        </p:nvSpPr>
        <p:spPr>
          <a:xfrm>
            <a:off x="3221008" y="2418601"/>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a:t>
            </a:r>
            <a:endParaRPr lang="en-US" sz="800" b="1" dirty="0">
              <a:solidFill>
                <a:schemeClr val="bg1"/>
              </a:solidFill>
            </a:endParaRPr>
          </a:p>
        </p:txBody>
      </p:sp>
      <p:sp>
        <p:nvSpPr>
          <p:cNvPr id="35" name="Rectangle 34"/>
          <p:cNvSpPr/>
          <p:nvPr/>
        </p:nvSpPr>
        <p:spPr>
          <a:xfrm>
            <a:off x="4611065" y="2716434"/>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Margin (in % of sales)</a:t>
            </a:r>
            <a:endParaRPr lang="en-US" sz="800" dirty="0">
              <a:solidFill>
                <a:schemeClr val="bg1"/>
              </a:solidFill>
            </a:endParaRPr>
          </a:p>
        </p:txBody>
      </p:sp>
      <p:sp>
        <p:nvSpPr>
          <p:cNvPr id="36" name="Rectangle 35"/>
          <p:cNvSpPr/>
          <p:nvPr/>
        </p:nvSpPr>
        <p:spPr>
          <a:xfrm>
            <a:off x="4611065" y="3033235"/>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By type of materials</a:t>
            </a:r>
            <a:endParaRPr lang="en-US" sz="800" dirty="0">
              <a:solidFill>
                <a:schemeClr val="bg1"/>
              </a:solidFill>
            </a:endParaRPr>
          </a:p>
        </p:txBody>
      </p:sp>
      <p:cxnSp>
        <p:nvCxnSpPr>
          <p:cNvPr id="37" name="Elbow Connector 36"/>
          <p:cNvCxnSpPr>
            <a:stCxn id="30" idx="3"/>
            <a:endCxn id="35" idx="1"/>
          </p:cNvCxnSpPr>
          <p:nvPr/>
        </p:nvCxnSpPr>
        <p:spPr>
          <a:xfrm flipV="1">
            <a:off x="4209106" y="2845823"/>
            <a:ext cx="401959" cy="15510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30" idx="3"/>
            <a:endCxn id="36" idx="1"/>
          </p:cNvCxnSpPr>
          <p:nvPr/>
        </p:nvCxnSpPr>
        <p:spPr>
          <a:xfrm>
            <a:off x="4209106" y="3000931"/>
            <a:ext cx="401959" cy="161693"/>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9" name="Straight Arrow Connector 41"/>
          <p:cNvCxnSpPr>
            <a:stCxn id="46" idx="1"/>
            <a:endCxn id="31" idx="3"/>
          </p:cNvCxnSpPr>
          <p:nvPr/>
        </p:nvCxnSpPr>
        <p:spPr>
          <a:xfrm flipH="1" flipV="1">
            <a:off x="5463954" y="2474730"/>
            <a:ext cx="723487" cy="215148"/>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0" name="Rectangle 64"/>
          <p:cNvSpPr/>
          <p:nvPr/>
        </p:nvSpPr>
        <p:spPr>
          <a:xfrm>
            <a:off x="5729129" y="3000916"/>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41" name="Rectangle 65"/>
          <p:cNvSpPr/>
          <p:nvPr/>
        </p:nvSpPr>
        <p:spPr>
          <a:xfrm>
            <a:off x="5729129" y="3195021"/>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42" name="Elbow Connector 66"/>
          <p:cNvCxnSpPr>
            <a:stCxn id="36" idx="3"/>
            <a:endCxn id="41" idx="1"/>
          </p:cNvCxnSpPr>
          <p:nvPr/>
        </p:nvCxnSpPr>
        <p:spPr>
          <a:xfrm>
            <a:off x="5463953" y="3162624"/>
            <a:ext cx="265175" cy="9708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43" name="Elbow Connector 67"/>
          <p:cNvCxnSpPr>
            <a:stCxn id="36" idx="3"/>
            <a:endCxn id="40" idx="1"/>
          </p:cNvCxnSpPr>
          <p:nvPr/>
        </p:nvCxnSpPr>
        <p:spPr>
          <a:xfrm flipV="1">
            <a:off x="5463953" y="3065603"/>
            <a:ext cx="265175" cy="97020"/>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44" name="Oval 68"/>
          <p:cNvSpPr/>
          <p:nvPr/>
        </p:nvSpPr>
        <p:spPr>
          <a:xfrm>
            <a:off x="5532105" y="3104644"/>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cxnSp>
        <p:nvCxnSpPr>
          <p:cNvPr id="45" name="Straight Arrow Connector 41"/>
          <p:cNvCxnSpPr>
            <a:stCxn id="46" idx="1"/>
            <a:endCxn id="35" idx="3"/>
          </p:cNvCxnSpPr>
          <p:nvPr/>
        </p:nvCxnSpPr>
        <p:spPr>
          <a:xfrm flipH="1">
            <a:off x="5463953" y="2689878"/>
            <a:ext cx="723488" cy="155945"/>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6187441" y="2528776"/>
            <a:ext cx="1525487" cy="322203"/>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Differentiated according to product groups, customers, regions </a:t>
            </a:r>
            <a:r>
              <a:rPr lang="en-US" sz="700" i="1" dirty="0" smtClean="0">
                <a:solidFill>
                  <a:schemeClr val="bg1"/>
                </a:solidFill>
              </a:rPr>
              <a:t>(as applicable)</a:t>
            </a:r>
            <a:endParaRPr lang="en-US" sz="700" dirty="0" smtClean="0">
              <a:solidFill>
                <a:schemeClr val="bg1"/>
              </a:solidFill>
            </a:endParaRPr>
          </a:p>
        </p:txBody>
      </p:sp>
      <p:sp>
        <p:nvSpPr>
          <p:cNvPr id="47" name="Rectangle 64"/>
          <p:cNvSpPr/>
          <p:nvPr/>
        </p:nvSpPr>
        <p:spPr>
          <a:xfrm>
            <a:off x="5729129" y="2073213"/>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48" name="Rectangle 65"/>
          <p:cNvSpPr/>
          <p:nvPr/>
        </p:nvSpPr>
        <p:spPr>
          <a:xfrm>
            <a:off x="5729129" y="2267318"/>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49" name="Elbow Connector 66"/>
          <p:cNvCxnSpPr>
            <a:stCxn id="26" idx="3"/>
            <a:endCxn id="48" idx="1"/>
          </p:cNvCxnSpPr>
          <p:nvPr/>
        </p:nvCxnSpPr>
        <p:spPr>
          <a:xfrm>
            <a:off x="4209106" y="2224482"/>
            <a:ext cx="1520023" cy="107523"/>
          </a:xfrm>
          <a:prstGeom prst="bentConnector3">
            <a:avLst>
              <a:gd name="adj1" fmla="val 89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50" name="Elbow Connector 67"/>
          <p:cNvCxnSpPr>
            <a:stCxn id="26" idx="3"/>
            <a:endCxn id="47" idx="1"/>
          </p:cNvCxnSpPr>
          <p:nvPr/>
        </p:nvCxnSpPr>
        <p:spPr>
          <a:xfrm flipV="1">
            <a:off x="4209106" y="2137900"/>
            <a:ext cx="1520023" cy="86582"/>
          </a:xfrm>
          <a:prstGeom prst="bentConnector3">
            <a:avLst>
              <a:gd name="adj1" fmla="val 87956"/>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51" name="Oval 68"/>
          <p:cNvSpPr/>
          <p:nvPr/>
        </p:nvSpPr>
        <p:spPr>
          <a:xfrm>
            <a:off x="5480847" y="2159795"/>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sp>
        <p:nvSpPr>
          <p:cNvPr id="52" name="Rectangle 21"/>
          <p:cNvSpPr/>
          <p:nvPr/>
        </p:nvSpPr>
        <p:spPr>
          <a:xfrm>
            <a:off x="2403199" y="3991049"/>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Expense items below gross profit</a:t>
            </a:r>
            <a:endParaRPr lang="en-US" sz="800" b="1" dirty="0">
              <a:solidFill>
                <a:schemeClr val="bg1"/>
              </a:solidFill>
            </a:endParaRPr>
          </a:p>
        </p:txBody>
      </p:sp>
      <p:sp>
        <p:nvSpPr>
          <p:cNvPr id="53" name="Rectangle 4"/>
          <p:cNvSpPr>
            <a:spLocks noChangeArrowheads="1"/>
          </p:cNvSpPr>
          <p:nvPr>
            <p:custDataLst>
              <p:tags r:id="rId2"/>
            </p:custDataLst>
          </p:nvPr>
        </p:nvSpPr>
        <p:spPr bwMode="gray">
          <a:xfrm>
            <a:off x="6187441" y="5502908"/>
            <a:ext cx="1525488" cy="456694"/>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Adjustment of the historical earnings for "one-off effects" that are not relevant for the future development.</a:t>
            </a:r>
          </a:p>
        </p:txBody>
      </p:sp>
      <p:sp>
        <p:nvSpPr>
          <p:cNvPr id="54" name="Rectangle 21"/>
          <p:cNvSpPr>
            <a:spLocks/>
          </p:cNvSpPr>
          <p:nvPr/>
        </p:nvSpPr>
        <p:spPr>
          <a:xfrm>
            <a:off x="3419433" y="4994342"/>
            <a:ext cx="817809" cy="314637"/>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Depreciation</a:t>
            </a:r>
            <a:endParaRPr lang="en-US" sz="800" dirty="0">
              <a:solidFill>
                <a:schemeClr val="bg1"/>
              </a:solidFill>
            </a:endParaRPr>
          </a:p>
        </p:txBody>
      </p:sp>
      <p:sp>
        <p:nvSpPr>
          <p:cNvPr id="55" name="Rectangle 16"/>
          <p:cNvSpPr/>
          <p:nvPr/>
        </p:nvSpPr>
        <p:spPr>
          <a:xfrm>
            <a:off x="3425460" y="3715096"/>
            <a:ext cx="811782" cy="317280"/>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Personnel</a:t>
            </a:r>
            <a:br>
              <a:rPr lang="en-US" sz="800" dirty="0" smtClean="0">
                <a:solidFill>
                  <a:schemeClr val="bg1"/>
                </a:solidFill>
              </a:rPr>
            </a:br>
            <a:r>
              <a:rPr lang="en-US" sz="800" dirty="0" smtClean="0">
                <a:solidFill>
                  <a:schemeClr val="bg1"/>
                </a:solidFill>
              </a:rPr>
              <a:t>costs</a:t>
            </a:r>
            <a:endParaRPr lang="en-US" sz="800" dirty="0">
              <a:solidFill>
                <a:schemeClr val="bg1"/>
              </a:solidFill>
            </a:endParaRPr>
          </a:p>
        </p:txBody>
      </p:sp>
      <p:cxnSp>
        <p:nvCxnSpPr>
          <p:cNvPr id="56" name="Elbow Connector 17"/>
          <p:cNvCxnSpPr>
            <a:stCxn id="52" idx="3"/>
            <a:endCxn id="55" idx="1"/>
          </p:cNvCxnSpPr>
          <p:nvPr/>
        </p:nvCxnSpPr>
        <p:spPr>
          <a:xfrm flipV="1">
            <a:off x="3153256" y="3873736"/>
            <a:ext cx="272204" cy="311619"/>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57" name="Elbow Connector 18"/>
          <p:cNvCxnSpPr>
            <a:stCxn id="58" idx="1"/>
            <a:endCxn id="52" idx="3"/>
          </p:cNvCxnSpPr>
          <p:nvPr/>
        </p:nvCxnSpPr>
        <p:spPr>
          <a:xfrm rot="10800000">
            <a:off x="3153256" y="4185355"/>
            <a:ext cx="272204" cy="28113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58" name="Rectangle 22"/>
          <p:cNvSpPr/>
          <p:nvPr/>
        </p:nvSpPr>
        <p:spPr>
          <a:xfrm>
            <a:off x="3425460" y="4321650"/>
            <a:ext cx="811782" cy="28968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Other expenses (+ earnings)</a:t>
            </a:r>
            <a:endParaRPr lang="en-US" sz="800" dirty="0">
              <a:solidFill>
                <a:schemeClr val="bg1"/>
              </a:solidFill>
            </a:endParaRPr>
          </a:p>
        </p:txBody>
      </p:sp>
      <p:sp>
        <p:nvSpPr>
          <p:cNvPr id="59" name="Rectangle 23"/>
          <p:cNvSpPr>
            <a:spLocks/>
          </p:cNvSpPr>
          <p:nvPr/>
        </p:nvSpPr>
        <p:spPr>
          <a:xfrm>
            <a:off x="4634189" y="3585750"/>
            <a:ext cx="829765"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 Headcount (FTEs) </a:t>
            </a:r>
            <a:endParaRPr lang="en-US" sz="800" dirty="0">
              <a:solidFill>
                <a:schemeClr val="bg1"/>
              </a:solidFill>
            </a:endParaRPr>
          </a:p>
        </p:txBody>
      </p:sp>
      <p:sp>
        <p:nvSpPr>
          <p:cNvPr id="60" name="Rectangle 25"/>
          <p:cNvSpPr>
            <a:spLocks/>
          </p:cNvSpPr>
          <p:nvPr/>
        </p:nvSpPr>
        <p:spPr>
          <a:xfrm>
            <a:off x="4634189" y="3883554"/>
            <a:ext cx="829765"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Level of</a:t>
            </a:r>
            <a:br>
              <a:rPr lang="en-US" sz="800" dirty="0" smtClean="0">
                <a:solidFill>
                  <a:schemeClr val="bg1"/>
                </a:solidFill>
              </a:rPr>
            </a:br>
            <a:r>
              <a:rPr lang="en-US" sz="800" dirty="0" smtClean="0">
                <a:solidFill>
                  <a:schemeClr val="bg1"/>
                </a:solidFill>
              </a:rPr>
              <a:t>remuneration</a:t>
            </a:r>
            <a:endParaRPr lang="en-US" sz="800" dirty="0">
              <a:solidFill>
                <a:schemeClr val="bg1"/>
              </a:solidFill>
            </a:endParaRPr>
          </a:p>
        </p:txBody>
      </p:sp>
      <p:cxnSp>
        <p:nvCxnSpPr>
          <p:cNvPr id="61" name="Elbow Connector 28"/>
          <p:cNvCxnSpPr>
            <a:stCxn id="55" idx="3"/>
            <a:endCxn id="59" idx="1"/>
          </p:cNvCxnSpPr>
          <p:nvPr/>
        </p:nvCxnSpPr>
        <p:spPr>
          <a:xfrm flipV="1">
            <a:off x="4237242" y="3715139"/>
            <a:ext cx="396947" cy="158597"/>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62" name="Elbow Connector 29"/>
          <p:cNvCxnSpPr>
            <a:stCxn id="55" idx="3"/>
            <a:endCxn id="60" idx="1"/>
          </p:cNvCxnSpPr>
          <p:nvPr/>
        </p:nvCxnSpPr>
        <p:spPr>
          <a:xfrm>
            <a:off x="4237242" y="3873736"/>
            <a:ext cx="396947" cy="139207"/>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63" name="Rectangle 34"/>
          <p:cNvSpPr>
            <a:spLocks/>
          </p:cNvSpPr>
          <p:nvPr/>
        </p:nvSpPr>
        <p:spPr>
          <a:xfrm>
            <a:off x="4634142" y="4198504"/>
            <a:ext cx="829812"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Trend analysis by type of expense</a:t>
            </a:r>
            <a:endParaRPr lang="en-US" sz="800" dirty="0">
              <a:solidFill>
                <a:schemeClr val="bg1"/>
              </a:solidFill>
            </a:endParaRPr>
          </a:p>
        </p:txBody>
      </p:sp>
      <p:sp>
        <p:nvSpPr>
          <p:cNvPr id="64" name="Rectangle 35"/>
          <p:cNvSpPr>
            <a:spLocks/>
          </p:cNvSpPr>
          <p:nvPr/>
        </p:nvSpPr>
        <p:spPr>
          <a:xfrm>
            <a:off x="4634144" y="4489629"/>
            <a:ext cx="829811"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Fixed vs. variable and cost drivers</a:t>
            </a:r>
            <a:endParaRPr lang="en-US" sz="800" dirty="0">
              <a:solidFill>
                <a:schemeClr val="bg1"/>
              </a:solidFill>
            </a:endParaRPr>
          </a:p>
        </p:txBody>
      </p:sp>
      <p:cxnSp>
        <p:nvCxnSpPr>
          <p:cNvPr id="65" name="Elbow Connector 36"/>
          <p:cNvCxnSpPr>
            <a:stCxn id="58" idx="3"/>
            <a:endCxn id="63" idx="1"/>
          </p:cNvCxnSpPr>
          <p:nvPr/>
        </p:nvCxnSpPr>
        <p:spPr>
          <a:xfrm flipV="1">
            <a:off x="4237242" y="4327893"/>
            <a:ext cx="396900" cy="138600"/>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66" name="Elbow Connector 37"/>
          <p:cNvCxnSpPr>
            <a:stCxn id="58" idx="3"/>
            <a:endCxn id="64" idx="1"/>
          </p:cNvCxnSpPr>
          <p:nvPr/>
        </p:nvCxnSpPr>
        <p:spPr>
          <a:xfrm>
            <a:off x="4237242" y="4466493"/>
            <a:ext cx="396902" cy="15252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grpSp>
        <p:nvGrpSpPr>
          <p:cNvPr id="67" name="Gruppieren 79"/>
          <p:cNvGrpSpPr/>
          <p:nvPr/>
        </p:nvGrpSpPr>
        <p:grpSpPr>
          <a:xfrm>
            <a:off x="5463954" y="3715139"/>
            <a:ext cx="723485" cy="297804"/>
            <a:chOff x="5468598" y="4365120"/>
            <a:chExt cx="764437" cy="331433"/>
          </a:xfrm>
        </p:grpSpPr>
        <p:cxnSp>
          <p:nvCxnSpPr>
            <p:cNvPr id="68" name="Straight Arrow Connector 41"/>
            <p:cNvCxnSpPr>
              <a:stCxn id="77" idx="1"/>
              <a:endCxn id="59" idx="3"/>
            </p:cNvCxnSpPr>
            <p:nvPr/>
          </p:nvCxnSpPr>
          <p:spPr>
            <a:xfrm flipH="1" flipV="1">
              <a:off x="5468599" y="4365120"/>
              <a:ext cx="764436" cy="141533"/>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69" name="Straight Arrow Connector 41"/>
            <p:cNvCxnSpPr>
              <a:stCxn id="77" idx="1"/>
              <a:endCxn id="60" idx="3"/>
            </p:cNvCxnSpPr>
            <p:nvPr/>
          </p:nvCxnSpPr>
          <p:spPr>
            <a:xfrm flipH="1">
              <a:off x="5468598" y="4506653"/>
              <a:ext cx="764436" cy="189900"/>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sp>
        <p:nvSpPr>
          <p:cNvPr id="70" name="Oval 68"/>
          <p:cNvSpPr/>
          <p:nvPr/>
        </p:nvSpPr>
        <p:spPr>
          <a:xfrm>
            <a:off x="4373543" y="3812595"/>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sp>
        <p:nvSpPr>
          <p:cNvPr id="71" name="Rectangle 4"/>
          <p:cNvSpPr>
            <a:spLocks noChangeArrowheads="1"/>
          </p:cNvSpPr>
          <p:nvPr>
            <p:custDataLst>
              <p:tags r:id="rId3"/>
            </p:custDataLst>
          </p:nvPr>
        </p:nvSpPr>
        <p:spPr bwMode="gray">
          <a:xfrm>
            <a:off x="6187441" y="4234560"/>
            <a:ext cx="1525488" cy="380130"/>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e.g. </a:t>
            </a:r>
            <a:r>
              <a:rPr lang="en-US" sz="700" dirty="0" err="1" smtClean="0">
                <a:solidFill>
                  <a:schemeClr val="bg1"/>
                </a:solidFill>
              </a:rPr>
              <a:t>yoy</a:t>
            </a:r>
            <a:r>
              <a:rPr lang="en-US" sz="700" dirty="0" smtClean="0">
                <a:solidFill>
                  <a:schemeClr val="bg1"/>
                </a:solidFill>
              </a:rPr>
              <a:t> growth, in % of sales, per </a:t>
            </a:r>
            <a:r>
              <a:rPr lang="en-US" sz="700" dirty="0" err="1" smtClean="0">
                <a:solidFill>
                  <a:schemeClr val="bg1"/>
                </a:solidFill>
              </a:rPr>
              <a:t>sqm</a:t>
            </a:r>
            <a:r>
              <a:rPr lang="en-US" sz="700" dirty="0" smtClean="0">
                <a:solidFill>
                  <a:schemeClr val="bg1"/>
                </a:solidFill>
              </a:rPr>
              <a:t> rental space, etc.</a:t>
            </a:r>
          </a:p>
        </p:txBody>
      </p:sp>
      <p:sp>
        <p:nvSpPr>
          <p:cNvPr id="72" name="Rectangle 4"/>
          <p:cNvSpPr>
            <a:spLocks noChangeArrowheads="1"/>
          </p:cNvSpPr>
          <p:nvPr>
            <p:custDataLst>
              <p:tags r:id="rId4"/>
            </p:custDataLst>
          </p:nvPr>
        </p:nvSpPr>
        <p:spPr bwMode="gray">
          <a:xfrm>
            <a:off x="6187441" y="4851109"/>
            <a:ext cx="1525488" cy="536947"/>
          </a:xfrm>
          <a:prstGeom prst="rect">
            <a:avLst/>
          </a:prstGeom>
          <a:solidFill>
            <a:schemeClr val="accent4"/>
          </a:solidFill>
          <a:ln w="6350">
            <a:solidFill>
              <a:schemeClr val="accent4"/>
            </a:solidFill>
            <a:miter lim="800000"/>
            <a:headEnd/>
            <a:tailEnd/>
          </a:ln>
          <a:effectLst/>
        </p:spPr>
        <p:txBody>
          <a:bodyPr lIns="36000" tIns="54000" rIns="36000" bIns="54000" anchor="ctr" anchorCtr="0"/>
          <a:lstStyle/>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Trend in relation to CAPEX</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Impairments</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Useful life and if necessary changes in accounting principles</a:t>
            </a:r>
          </a:p>
        </p:txBody>
      </p:sp>
      <p:cxnSp>
        <p:nvCxnSpPr>
          <p:cNvPr id="73" name="Elbow Connector 15"/>
          <p:cNvCxnSpPr>
            <a:stCxn id="54" idx="1"/>
            <a:endCxn id="58" idx="1"/>
          </p:cNvCxnSpPr>
          <p:nvPr/>
        </p:nvCxnSpPr>
        <p:spPr>
          <a:xfrm rot="10800000" flipH="1">
            <a:off x="3419432" y="4466493"/>
            <a:ext cx="6027" cy="685168"/>
          </a:xfrm>
          <a:prstGeom prst="bentConnector3">
            <a:avLst>
              <a:gd name="adj1" fmla="val -2188236"/>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74" name="Rechteck 37"/>
          <p:cNvSpPr>
            <a:spLocks/>
          </p:cNvSpPr>
          <p:nvPr/>
        </p:nvSpPr>
        <p:spPr>
          <a:xfrm>
            <a:off x="7815686" y="3963548"/>
            <a:ext cx="1601364" cy="1468056"/>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600"/>
              </a:spcBef>
              <a:spcAft>
                <a:spcPts val="200"/>
              </a:spcAft>
              <a:buClr>
                <a:schemeClr val="tx2"/>
              </a:buClr>
              <a:buSzPct val="100000"/>
              <a:buFont typeface="Arial" panose="020B0604020202020204" pitchFamily="34" charset="0"/>
              <a:buChar char="—"/>
              <a:defRPr/>
            </a:pPr>
            <a:r>
              <a:rPr lang="en-US" sz="800" dirty="0">
                <a:solidFill>
                  <a:schemeClr val="tx1"/>
                </a:solidFill>
              </a:rPr>
              <a:t>Analysis aims at making cost structure and drivers transparent</a:t>
            </a:r>
          </a:p>
        </p:txBody>
      </p:sp>
      <p:sp>
        <p:nvSpPr>
          <p:cNvPr id="75" name="Rechteck 37"/>
          <p:cNvSpPr>
            <a:spLocks/>
          </p:cNvSpPr>
          <p:nvPr/>
        </p:nvSpPr>
        <p:spPr>
          <a:xfrm>
            <a:off x="7815686" y="5452606"/>
            <a:ext cx="1601364" cy="56022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100"/>
              </a:spcBef>
              <a:spcAft>
                <a:spcPts val="200"/>
              </a:spcAft>
              <a:buClr>
                <a:schemeClr val="tx2"/>
              </a:buClr>
              <a:buSzPct val="100000"/>
              <a:buFont typeface="Arial" panose="020B0604020202020204" pitchFamily="34" charset="0"/>
              <a:buChar char="—"/>
              <a:defRPr/>
            </a:pPr>
            <a:r>
              <a:rPr lang="en-US" sz="800" dirty="0" smtClean="0">
                <a:solidFill>
                  <a:schemeClr val="tx1"/>
                </a:solidFill>
              </a:rPr>
              <a:t>The goal is to understand the underlying profitability</a:t>
            </a:r>
            <a:endParaRPr lang="en-US" sz="800" dirty="0">
              <a:solidFill>
                <a:schemeClr val="tx1"/>
              </a:solidFill>
            </a:endParaRPr>
          </a:p>
        </p:txBody>
      </p:sp>
      <p:sp>
        <p:nvSpPr>
          <p:cNvPr id="76" name="Rectangle 23"/>
          <p:cNvSpPr/>
          <p:nvPr/>
        </p:nvSpPr>
        <p:spPr>
          <a:xfrm>
            <a:off x="4611111" y="1892458"/>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Market development</a:t>
            </a:r>
            <a:endParaRPr lang="en-US" sz="800" dirty="0">
              <a:solidFill>
                <a:schemeClr val="bg1"/>
              </a:solidFill>
            </a:endParaRPr>
          </a:p>
        </p:txBody>
      </p:sp>
      <p:sp>
        <p:nvSpPr>
          <p:cNvPr id="77" name="Rectangle 4"/>
          <p:cNvSpPr>
            <a:spLocks noChangeArrowheads="1"/>
          </p:cNvSpPr>
          <p:nvPr>
            <p:custDataLst>
              <p:tags r:id="rId5"/>
            </p:custDataLst>
          </p:nvPr>
        </p:nvSpPr>
        <p:spPr bwMode="gray">
          <a:xfrm>
            <a:off x="6187441" y="3652246"/>
            <a:ext cx="1525488" cy="380130"/>
          </a:xfrm>
          <a:prstGeom prst="rect">
            <a:avLst/>
          </a:prstGeom>
          <a:solidFill>
            <a:schemeClr val="accent4"/>
          </a:solidFill>
          <a:ln w="6350">
            <a:solidFill>
              <a:schemeClr val="accent4"/>
            </a:solidFill>
            <a:miter lim="800000"/>
            <a:headEnd/>
            <a:tailEnd/>
          </a:ln>
          <a:effectLst/>
        </p:spPr>
        <p:txBody>
          <a:bodyPr lIns="0" tIns="54000" rIns="0" bIns="54000" anchor="ctr" anchorCtr="1"/>
          <a:lstStyle/>
          <a:p>
            <a:pPr defTabSz="762000" eaLnBrk="0" hangingPunct="0">
              <a:lnSpc>
                <a:spcPct val="90000"/>
              </a:lnSpc>
            </a:pPr>
            <a:r>
              <a:rPr lang="en-US" sz="700" dirty="0" smtClean="0">
                <a:solidFill>
                  <a:schemeClr val="bg1"/>
                </a:solidFill>
              </a:rPr>
              <a:t>Differentiated according to functions (production/storage, R&amp;D, sales, administration) </a:t>
            </a:r>
          </a:p>
        </p:txBody>
      </p:sp>
      <p:sp>
        <p:nvSpPr>
          <p:cNvPr id="78" name="Rectangle 13"/>
          <p:cNvSpPr/>
          <p:nvPr/>
        </p:nvSpPr>
        <p:spPr>
          <a:xfrm>
            <a:off x="2465323" y="5644813"/>
            <a:ext cx="750057" cy="333783"/>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One-off effects</a:t>
            </a:r>
            <a:endParaRPr lang="en-US" sz="800" b="1" dirty="0">
              <a:solidFill>
                <a:schemeClr val="bg1"/>
              </a:solidFill>
            </a:endParaRPr>
          </a:p>
        </p:txBody>
      </p:sp>
      <p:grpSp>
        <p:nvGrpSpPr>
          <p:cNvPr id="79" name="Gruppieren 79"/>
          <p:cNvGrpSpPr/>
          <p:nvPr/>
        </p:nvGrpSpPr>
        <p:grpSpPr>
          <a:xfrm>
            <a:off x="5463954" y="4333975"/>
            <a:ext cx="723485" cy="297804"/>
            <a:chOff x="5468597" y="4365120"/>
            <a:chExt cx="1080120" cy="331433"/>
          </a:xfrm>
        </p:grpSpPr>
        <p:cxnSp>
          <p:nvCxnSpPr>
            <p:cNvPr id="80" name="Straight Arrow Connector 41"/>
            <p:cNvCxnSpPr/>
            <p:nvPr/>
          </p:nvCxnSpPr>
          <p:spPr>
            <a:xfrm flipH="1" flipV="1">
              <a:off x="5468597" y="4365120"/>
              <a:ext cx="1080120" cy="141532"/>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1" name="Straight Arrow Connector 41"/>
            <p:cNvCxnSpPr/>
            <p:nvPr/>
          </p:nvCxnSpPr>
          <p:spPr>
            <a:xfrm flipH="1">
              <a:off x="5468597" y="4506652"/>
              <a:ext cx="1080120" cy="189901"/>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262298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Total Cost Method (</a:t>
            </a:r>
            <a:r>
              <a:rPr lang="en-US" dirty="0" smtClean="0"/>
              <a:t>historical)</a:t>
            </a:r>
            <a:endParaRPr lang="en-US" dirty="0"/>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4010551497"/>
              </p:ext>
            </p:extLst>
          </p:nvPr>
        </p:nvGraphicFramePr>
        <p:xfrm>
          <a:off x="488950" y="1422400"/>
          <a:ext cx="8928100" cy="46080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focus on value drivers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The analyses should be focused on the major value drivers. For example it is frequently more important to provide sufficient granularity around personnel expenses (by function, by region, etc.) and respective cost drivers (headcount, pay levels, in-/ outsourcing, productivity/utilization) rather than obtaining insights into sundry other costs (especially if the latter are not volatile).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44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Inconsistencies compared to the Business Plan</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lphaLcParen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Format: Often we have to work with different data sources for historic and protected financials (e.g. annual report versus controlling data). </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can cause problems for our (like for like) trend analysis unless we perform a consistent mapping of line items over the entire period (e.g. temporary/ subcontracted labor consistently within personnel or within other expenses). Therefore you should familiarize yourselves with the business plan format before you start detailed historic analysis.</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lphaLcParen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Recurring: Expense analysis should aim at establishing a recurring level for each type of expenses (a robust base year to be used as a starting point for the business plan analysis).  Whenever we come across significant one-off effects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“Normalized Earnings” workbook) we should consider to adjust our historic cost analysis on a line by line basis (rather than only presenting the net EBITDA effect of adjustments). This is typically most prominent for other income, simply because the recurring level of other income is generally low, so that even small distortions by non-recurring income items will be highly visible).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2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sufficiently detailed cost information: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international groups our cost analysis will necessarily be based on consolidated financial statements. Meaningful trend analysis and benchmarking for other operating expenses requires breakdowns of such expenses into sub-categories. The availability and reliability of such breakdowns will depend on the “accounting discipline” throughout the Group (global chart of accounts and accounting/costing manual being monitored/enforced across the Group)  “other cost” analysis. A workaround may be to use breakdowns by legal entity / reporting unit and to understand cost drivers on that level.</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focus on current trading figures: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current trading information is often left until shortly before issuing a report, and then presented in a separate report section. The benefit is that we do not need to update the entire report for most recent numbers, and that we can accommodate the typically lower granularity of current trading figures compared to annual reporting. However, for relevant cost items we should enquire into most recent trends to double check our understanding regarding the respective cost drivers and trends.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Unsuitable benchmarks: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Benchmarking is extremely valuable to challenge our understanding of a company’s business model and cost drivers. However, it is a very ‘high level’ type of analysis, and especially in a TCM format P&amp;L typically limited to personnel cost ratios and EBIT(DA) margins, because more detailed breakdowns of e.g. other cost will often not be available in a like for like format. Make sure that you understand relevant differences between companies in the peer group, e.g. for haulers or airlines with owned versus leased fleets.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2331" y="1781175"/>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2331" y="2837462"/>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2331" y="3986921"/>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2331" y="4745178"/>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82" name="Gruppieren 81"/>
          <p:cNvGrpSpPr/>
          <p:nvPr/>
        </p:nvGrpSpPr>
        <p:grpSpPr>
          <a:xfrm>
            <a:off x="602331" y="5435428"/>
            <a:ext cx="409086" cy="523220"/>
            <a:chOff x="3627089" y="2564904"/>
            <a:chExt cx="567086" cy="725301"/>
          </a:xfrm>
        </p:grpSpPr>
        <p:sp>
          <p:nvSpPr>
            <p:cNvPr id="83" name="Ellipse 82"/>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4" name="Akkord 83"/>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5"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6"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7" name="Akkord 86"/>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8" name="Rechteck 87"/>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5</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Total Cost Method (</a:t>
            </a:r>
            <a:r>
              <a:rPr lang="en-US" dirty="0" smtClean="0"/>
              <a:t>historical)</a:t>
            </a:r>
            <a:endParaRPr lang="en-US" dirty="0"/>
          </a:p>
        </p:txBody>
      </p:sp>
      <p:sp>
        <p:nvSpPr>
          <p:cNvPr id="4" name="Titel 3"/>
          <p:cNvSpPr>
            <a:spLocks noGrp="1"/>
          </p:cNvSpPr>
          <p:nvPr>
            <p:ph type="title"/>
          </p:nvPr>
        </p:nvSpPr>
        <p:spPr/>
        <p:txBody>
          <a:bodyPr/>
          <a:lstStyle/>
          <a:p>
            <a:r>
              <a:rPr lang="en-US" dirty="0" smtClean="0"/>
              <a:t>Core issue (1/3)</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424740606"/>
              </p:ext>
            </p:extLst>
          </p:nvPr>
        </p:nvGraphicFramePr>
        <p:xfrm>
          <a:off x="488950" y="1422400"/>
          <a:ext cx="8928100" cy="2992134"/>
        </p:xfrm>
        <a:graphic>
          <a:graphicData uri="http://schemas.openxmlformats.org/drawingml/2006/table">
            <a:tbl>
              <a:tblPr firstRow="1" bandRow="1">
                <a:tableStyleId>{5C22544A-7EE6-4342-B048-85BDC9FD1C3A}</a:tableStyleId>
              </a:tblPr>
              <a:tblGrid>
                <a:gridCol w="2676281"/>
                <a:gridCol w="5673969"/>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16000" indent="-216000">
                        <a:lnSpc>
                          <a:spcPct val="95000"/>
                        </a:lnSpc>
                        <a:spcBef>
                          <a:spcPts val="0"/>
                        </a:spcBef>
                        <a:spcAft>
                          <a:spcPts val="0"/>
                        </a:spcAft>
                        <a:buAutoNum type="arabicPeriod"/>
                        <a:tabLst>
                          <a:tab pos="176213" algn="l"/>
                        </a:tabLst>
                      </a:pPr>
                      <a:r>
                        <a:rPr lang="en-US" sz="900" b="1" noProof="0" dirty="0" smtClean="0">
                          <a:solidFill>
                            <a:schemeClr val="tx2"/>
                          </a:solidFill>
                        </a:rPr>
                        <a:t>What are the primary costs </a:t>
                      </a:r>
                      <a:br>
                        <a:rPr lang="en-US" sz="900" b="1" noProof="0" dirty="0" smtClean="0">
                          <a:solidFill>
                            <a:schemeClr val="tx2"/>
                          </a:solidFill>
                        </a:rPr>
                      </a:br>
                      <a:r>
                        <a:rPr lang="en-US" sz="900" b="1" noProof="0" dirty="0" smtClean="0">
                          <a:solidFill>
                            <a:schemeClr val="tx2"/>
                          </a:solidFill>
                        </a:rPr>
                        <a:t>(and the respective cost drivers)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Prior to any in depth analysis of individual cost items rank them by magnitude and consider their impact on bottom line profitability (e.g. in a €1bn revenue business, you should probably not spend much time on analyzing €1m ‘other’ costs, especially if the respective amount does not fluctuate significantly).</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key problem of cost analysis following the total cost method is to identify the profitability impact from e.g. own R&amp;D activities  or central overheads (e.g. group-wide purchasing and/or marketing for a retail chain, which may or may not be allocated to individual retail stores). The challenge will often be to supplement a TCM view by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CoS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type of analysis, e.g. personnel costs by function. </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Tailor your analysis to the respective business model and industry specifics, e.g. </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a professional services firm, focus on personnel costs and respective metrics (headcount by grade, utilization, churn/attrition rate, fix vs. variable pay, ageing, etc.)</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an airline distinguish between direct operating costs ("DOC" such as fuel, airport charges, selling and advertising) versus rather fixed ACMI cost (aircraft, crew, maintenance and insurance); and e.g. for personnel between flight deck, cabin, maintenance, ground handling and sales/admin.</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Align the structure of historic cost analyses to the Planning workbook, i.e. what drivers are used in the Business Plan to drive the cost base (e.g. rent for a retail company based on the number and floor space of stores, ownership versus leasing, rent indexation and potentially turnover related incremental lease rate elements).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9-13</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Total Cost Method (</a:t>
            </a:r>
            <a:r>
              <a:rPr lang="en-US" dirty="0" smtClean="0"/>
              <a:t>historical)</a:t>
            </a:r>
            <a:endParaRPr lang="en-US" dirty="0"/>
          </a:p>
        </p:txBody>
      </p:sp>
      <p:sp>
        <p:nvSpPr>
          <p:cNvPr id="4" name="Titel 3"/>
          <p:cNvSpPr>
            <a:spLocks noGrp="1"/>
          </p:cNvSpPr>
          <p:nvPr>
            <p:ph type="title"/>
          </p:nvPr>
        </p:nvSpPr>
        <p:spPr/>
        <p:txBody>
          <a:bodyPr/>
          <a:lstStyle/>
          <a:p>
            <a:r>
              <a:rPr lang="en-US" dirty="0" smtClean="0"/>
              <a:t>Core issue (2/3)</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322189343"/>
              </p:ext>
            </p:extLst>
          </p:nvPr>
        </p:nvGraphicFramePr>
        <p:xfrm>
          <a:off x="488950" y="1422400"/>
          <a:ext cx="8928100" cy="3894342"/>
        </p:xfrm>
        <a:graphic>
          <a:graphicData uri="http://schemas.openxmlformats.org/drawingml/2006/table">
            <a:tbl>
              <a:tblPr firstRow="1" bandRow="1">
                <a:tableStyleId>{5C22544A-7EE6-4342-B048-85BDC9FD1C3A}</a:tableStyleId>
              </a:tblPr>
              <a:tblGrid>
                <a:gridCol w="2676281"/>
                <a:gridCol w="5673969"/>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indent="-228600">
                        <a:lnSpc>
                          <a:spcPct val="95000"/>
                        </a:lnSpc>
                        <a:spcBef>
                          <a:spcPts val="0"/>
                        </a:spcBef>
                        <a:spcAft>
                          <a:spcPts val="600"/>
                        </a:spcAft>
                        <a:buFont typeface="+mj-lt"/>
                        <a:buAutoNum type="arabicPeriod" startAt="2"/>
                        <a:tabLst>
                          <a:tab pos="176213" algn="l"/>
                        </a:tabLst>
                      </a:pPr>
                      <a:r>
                        <a:rPr lang="en-US" sz="900" b="1" noProof="0" dirty="0" smtClean="0">
                          <a:solidFill>
                            <a:schemeClr val="tx2"/>
                          </a:solidFill>
                        </a:rPr>
                        <a:t>Trends and cost drivers of the primary costs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costs increase proportionally to sales?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will the cost structure change going forward  and what are the implications on the valuation and the business plan?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Trend analysis (year on year, monthly or moving average) of expenses as applicable in absolute terms or as a percentage of sales.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cost structure (fixed, variable, semi-fixed costs)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Ratio analysis combining financial and non-financial KPIs, IT costs per employee, marketing costs per signed order / subscriber acquisition costs per contract </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Consider potential changes to the cost structure, e.g. in- and outsourcing / ‘make or buy' decisions; use of own workforces versus temporary labor, shift from equipment sales to after sales services, etc.</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Examples of specific analyses:</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Personnel costs: Bridge considering pay rises, changes in FTEs, bonus payments, number of employees, expense per employee / FTE, productivity (e.g. revenue/employee or FTE), use of temporary workers. Analysis of pension costs, early retirement programs, restructuring programs, etc., if material</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Rental/Leasing expenditures: Bridge showing change in number of sites, rent increases; sale and leaseback effects, etc. Consider the differences in the accounting of operating versus finance lease.</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Maintenance: comparison with capex and depreciation, maintenance per km (for a transport company)</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Other operating income: recurring vs one-off? Cash vs non-cash? (Link to “Normalized Earnings” workbook)</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[Interest: average interest rate in the year (consider the principle amount of the loan, new draw-downs, re-payments in the period, interest rates, hedging)]</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[Tax expenses: Bridge comparing effective tax rate and statutory tax rate considering deferred tax losses carried forward, etc. (which may reduce the tax expenses)]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9/10,</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12/13</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14676473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Total Cost Method (</a:t>
            </a:r>
            <a:r>
              <a:rPr lang="en-US" dirty="0" smtClean="0"/>
              <a:t>historical)</a:t>
            </a:r>
            <a:endParaRPr lang="en-US" dirty="0"/>
          </a:p>
        </p:txBody>
      </p:sp>
      <p:sp>
        <p:nvSpPr>
          <p:cNvPr id="4" name="Titel 3"/>
          <p:cNvSpPr>
            <a:spLocks noGrp="1"/>
          </p:cNvSpPr>
          <p:nvPr>
            <p:ph type="title"/>
          </p:nvPr>
        </p:nvSpPr>
        <p:spPr/>
        <p:txBody>
          <a:bodyPr/>
          <a:lstStyle/>
          <a:p>
            <a:r>
              <a:rPr lang="en-US" dirty="0" smtClean="0"/>
              <a:t>Core issue (3/3)</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03100077"/>
              </p:ext>
            </p:extLst>
          </p:nvPr>
        </p:nvGraphicFramePr>
        <p:xfrm>
          <a:off x="488950" y="1422400"/>
          <a:ext cx="8928100" cy="4581054"/>
        </p:xfrm>
        <a:graphic>
          <a:graphicData uri="http://schemas.openxmlformats.org/drawingml/2006/table">
            <a:tbl>
              <a:tblPr firstRow="1" bandRow="1">
                <a:tableStyleId>{5C22544A-7EE6-4342-B048-85BDC9FD1C3A}</a:tableStyleId>
              </a:tblPr>
              <a:tblGrid>
                <a:gridCol w="2676281"/>
                <a:gridCol w="5673969"/>
                <a:gridCol w="577850"/>
              </a:tblGrid>
              <a:tr h="288000">
                <a:tc>
                  <a:txBody>
                    <a:bodyPr/>
                    <a:lstStyle/>
                    <a:p>
                      <a:pPr marL="0" indent="0">
                        <a:lnSpc>
                          <a:spcPct val="95000"/>
                        </a:lnSpc>
                        <a:spcBef>
                          <a:spcPts val="0"/>
                        </a:spcBef>
                        <a:spcAft>
                          <a:spcPts val="30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30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indent="-228600">
                        <a:lnSpc>
                          <a:spcPct val="95000"/>
                        </a:lnSpc>
                        <a:spcBef>
                          <a:spcPts val="0"/>
                        </a:spcBef>
                        <a:spcAft>
                          <a:spcPts val="300"/>
                        </a:spcAft>
                        <a:buFont typeface="+mj-lt"/>
                        <a:buAutoNum type="arabicPeriod" startAt="3"/>
                        <a:tabLst>
                          <a:tab pos="176213" algn="l"/>
                        </a:tabLst>
                      </a:pPr>
                      <a:r>
                        <a:rPr lang="en-US" sz="900" b="1" noProof="0" dirty="0" smtClean="0">
                          <a:solidFill>
                            <a:schemeClr val="tx2"/>
                          </a:solidFill>
                        </a:rPr>
                        <a:t>Seasonality and volatility of the intra-year cost development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seasonality patterns recognizable (and therefore predictable)?</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costs fluctuate on a monthly basis and, if yes, why?</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(Monthly) trend analysis and seasonality charts.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case of fluctuating costs: Compare costs to sales seasonality. Discuss with management whether costs are properly accrued on a monthly basis. In case of poor month end 'cut-off' quality consider quarterly instead of monthly trend analysis (if quarterly cut-off is more robust).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Underlying trend analyses: Moving averages (e.g. LTM = last twelve months) or growth rates compared to same period of prior year can be helpful particularly in case of seasonal businesses.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marR="0" lvl="0" indent="-228600" algn="l" defTabSz="914400" rtl="0" eaLnBrk="1" fontAlgn="base" latinLnBrk="0" hangingPunct="1">
                        <a:lnSpc>
                          <a:spcPct val="95000"/>
                        </a:lnSpc>
                        <a:spcBef>
                          <a:spcPts val="0"/>
                        </a:spcBef>
                        <a:spcAft>
                          <a:spcPts val="300"/>
                        </a:spcAft>
                        <a:buClrTx/>
                        <a:buSzTx/>
                        <a:buFont typeface="+mj-lt"/>
                        <a:buAutoNum type="arabicPeriod" startAt="4"/>
                        <a:tabLst>
                          <a:tab pos="176213" algn="l"/>
                        </a:tabLst>
                      </a:pPr>
                      <a:r>
                        <a:rPr lang="en-US" sz="900" b="1" kern="1200" noProof="0" dirty="0" smtClean="0">
                          <a:solidFill>
                            <a:schemeClr val="tx2"/>
                          </a:solidFill>
                          <a:latin typeface="+mn-lt"/>
                          <a:ea typeface="+mn-ea"/>
                          <a:cs typeface="+mn-cs"/>
                        </a:rPr>
                        <a:t>YTD trading compared to budget/previous year Implications on the planning process (see Planning workbook)</a:t>
                      </a:r>
                    </a:p>
                  </a:txBody>
                  <a:tcPr marL="54000" marR="54000" marT="54000" marB="54000" horzOverflow="overflow">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Comparison of current trading to budget and previous year.</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Gap analysis: costs to come (to meet the full year forecast) compared to year to date and to prior year costs (as a percentage of full year).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Run rate analysis (what would be a full year outturn based on the costs incurred in the latest actual month or quarter).</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Consider the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company’s</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 "rolling forecasts" (i.e. full year forecast based on most recent trading performance).</a:t>
                      </a: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marR="0" lvl="0" indent="-228600" algn="l" defTabSz="914400" rtl="0" eaLnBrk="1" fontAlgn="base" latinLnBrk="0" hangingPunct="1">
                        <a:lnSpc>
                          <a:spcPct val="95000"/>
                        </a:lnSpc>
                        <a:spcBef>
                          <a:spcPts val="0"/>
                        </a:spcBef>
                        <a:spcAft>
                          <a:spcPts val="300"/>
                        </a:spcAft>
                        <a:buClrTx/>
                        <a:buSzTx/>
                        <a:buFont typeface="+mj-lt"/>
                        <a:buAutoNum type="arabicPeriod" startAt="5"/>
                        <a:tabLst>
                          <a:tab pos="176213" algn="l"/>
                        </a:tabLst>
                        <a:defRPr/>
                      </a:pPr>
                      <a:r>
                        <a:rPr lang="en-US" sz="900" b="1" kern="1200" noProof="0" dirty="0" smtClean="0">
                          <a:solidFill>
                            <a:schemeClr val="tx2"/>
                          </a:solidFill>
                          <a:latin typeface="+mn-lt"/>
                          <a:ea typeface="+mn-ea"/>
                          <a:cs typeface="+mn-cs"/>
                        </a:rPr>
                        <a:t>Assessment of the cost structure compared to competitors; is there any potential for a reduction in the cost base?</a:t>
                      </a:r>
                    </a:p>
                  </a:txBody>
                  <a:tcPr marL="54000" marR="54000" marT="54000" marB="54000" horzOverflow="overflow">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KPIs of peer group companies (benchmarking) – make sure you compare ‘apples with apples’ and bear in mind that e.g. accounting principles (</a:t>
                      </a:r>
                      <a:r>
                        <a:rPr kumimoji="0" lang="en-US" sz="900" b="0" i="0" u="none" strike="noStrike" kern="1200" cap="none" spc="0" normalizeH="0" baseline="0" dirty="0" err="1" smtClean="0">
                          <a:ln>
                            <a:noFill/>
                          </a:ln>
                          <a:solidFill>
                            <a:srgbClr val="000000"/>
                          </a:solidFill>
                          <a:effectLst/>
                          <a:uLnTx/>
                          <a:uFillTx/>
                          <a:latin typeface="+mn-lt"/>
                          <a:ea typeface="+mn-ea"/>
                          <a:cs typeface="Arial" pitchFamily="34" charset="0"/>
                        </a:rPr>
                        <a:t>opex</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 vs. capex) and/or the cost allocation to P&amp;L line items may be different.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Identify, analyze and explain possible deviations from market expectations (e.g. accounting, scale effects, etc.).</a:t>
                      </a: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indent="-228600">
                        <a:lnSpc>
                          <a:spcPct val="95000"/>
                        </a:lnSpc>
                        <a:spcBef>
                          <a:spcPts val="0"/>
                        </a:spcBef>
                        <a:spcAft>
                          <a:spcPts val="300"/>
                        </a:spcAft>
                        <a:buFont typeface="+mj-lt"/>
                        <a:buAutoNum type="arabicPeriod" startAt="6"/>
                        <a:tabLst>
                          <a:tab pos="176213" algn="l"/>
                        </a:tabLst>
                      </a:pPr>
                      <a:r>
                        <a:rPr lang="en-US" sz="900" b="1" noProof="0" dirty="0" smtClean="0">
                          <a:solidFill>
                            <a:schemeClr val="tx2"/>
                          </a:solidFill>
                        </a:rPr>
                        <a:t>Related party transactions (carve out situations)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What deliverables/services does the company provide/receive for/from the group? What is planned going forward?</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is transfer pricing carried out and (how) will it change in the future?</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do the corresponding "standalone" changes impact cost items?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Below gross profit effects from intercompany transactions should primarily affect services, such as group charges for admin, R&amp;D, central purchasing, etc.</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Presentation of the major intragroup services (table or i/c value flows).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Description of the respective ‘transfer pricing’ (i.e. the basis for pricing of such group charges).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Comments on changes of transfer pricing in the past and effects expected going forward.</a:t>
                      </a:r>
                    </a:p>
                    <a:p>
                      <a:pPr marL="0" marR="0" lvl="0" indent="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Financial analysis should cooperate with tax analysis, as tax regimes typically require formal documentation of group charges, which can be helpful for financial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9398352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a:t>From </a:t>
            </a:r>
            <a:r>
              <a:rPr lang="en-US" dirty="0" smtClean="0"/>
              <a:t>2010 </a:t>
            </a:r>
            <a:r>
              <a:rPr lang="en-US" dirty="0"/>
              <a:t>to </a:t>
            </a:r>
            <a:r>
              <a:rPr lang="en-US" dirty="0" smtClean="0"/>
              <a:t>2012 </a:t>
            </a:r>
            <a:r>
              <a:rPr lang="en-US" dirty="0"/>
              <a:t>personnel expenses increased by a CAGR of </a:t>
            </a:r>
            <a:r>
              <a:rPr lang="en-US" dirty="0" smtClean="0"/>
              <a:t>4.7%, </a:t>
            </a:r>
            <a:r>
              <a:rPr lang="en-US" dirty="0"/>
              <a:t>significantly above the increase of FTE by a CAGR of 1.1%. </a:t>
            </a:r>
          </a:p>
          <a:p>
            <a:r>
              <a:rPr lang="en-US" dirty="0"/>
              <a:t>Main drivers were general salary increases and the hiring of higher qualified and hence more expensive personnel.</a:t>
            </a:r>
          </a:p>
          <a:p>
            <a:endParaRPr lang="en-US" dirty="0"/>
          </a:p>
        </p:txBody>
      </p:sp>
      <p:sp>
        <p:nvSpPr>
          <p:cNvPr id="5" name="Titel 4"/>
          <p:cNvSpPr>
            <a:spLocks noGrp="1"/>
          </p:cNvSpPr>
          <p:nvPr>
            <p:ph type="title"/>
          </p:nvPr>
        </p:nvSpPr>
        <p:spPr/>
        <p:txBody>
          <a:bodyPr/>
          <a:lstStyle/>
          <a:p>
            <a:r>
              <a:rPr lang="en-US" dirty="0" smtClean="0"/>
              <a:t>Example analysis – Personnel costs (1/2)</a:t>
            </a:r>
            <a:endParaRPr lang="en-US" dirty="0"/>
          </a:p>
        </p:txBody>
      </p:sp>
      <p:sp>
        <p:nvSpPr>
          <p:cNvPr id="6" name="Textplatzhalter 5"/>
          <p:cNvSpPr>
            <a:spLocks noGrp="1"/>
          </p:cNvSpPr>
          <p:nvPr>
            <p:ph type="body" sz="quarter" idx="13"/>
          </p:nvPr>
        </p:nvSpPr>
        <p:spPr/>
        <p:txBody>
          <a:bodyPr/>
          <a:lstStyle/>
          <a:p>
            <a:r>
              <a:rPr lang="en-US" dirty="0"/>
              <a:t>Expenses – Total Cost Method (historical</a:t>
            </a:r>
            <a:r>
              <a:rPr lang="en-US" dirty="0" smtClean="0"/>
              <a:t>)</a:t>
            </a:r>
            <a:endParaRPr lang="en-US" dirty="0"/>
          </a:p>
        </p:txBody>
      </p:sp>
      <p:sp>
        <p:nvSpPr>
          <p:cNvPr id="7" name="Text Box 8"/>
          <p:cNvSpPr txBox="1">
            <a:spLocks noChangeArrowheads="1"/>
          </p:cNvSpPr>
          <p:nvPr>
            <p:custDataLst>
              <p:tags r:id="rId1"/>
            </p:custDataLst>
          </p:nvPr>
        </p:nvSpPr>
        <p:spPr bwMode="gray">
          <a:xfrm>
            <a:off x="2446338" y="4922913"/>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pic>
        <p:nvPicPr>
          <p:cNvPr id="17" name="Grafik 16"/>
          <p:cNvPicPr>
            <a:picLocks noChangeAspect="1"/>
          </p:cNvPicPr>
          <p:nvPr>
            <p:custDataLst>
              <p:tags r:id="rId2"/>
            </p:custDataLst>
          </p:nvPr>
        </p:nvPicPr>
        <p:blipFill>
          <a:blip r:embed="rId5"/>
          <a:stretch>
            <a:fillRect/>
          </a:stretch>
        </p:blipFill>
        <p:spPr>
          <a:xfrm>
            <a:off x="2450358" y="1430165"/>
            <a:ext cx="3412114" cy="3492748"/>
          </a:xfrm>
          <a:prstGeom prst="rect">
            <a:avLst/>
          </a:prstGeom>
        </p:spPr>
      </p:pic>
      <p:pic>
        <p:nvPicPr>
          <p:cNvPr id="4" name="Grafik 3"/>
          <p:cNvPicPr>
            <a:picLocks noChangeAspect="1"/>
          </p:cNvPicPr>
          <p:nvPr>
            <p:custDataLst>
              <p:tags r:id="rId3"/>
            </p:custDataLst>
          </p:nvPr>
        </p:nvPicPr>
        <p:blipFill>
          <a:blip r:embed="rId6"/>
          <a:stretch>
            <a:fillRect/>
          </a:stretch>
        </p:blipFill>
        <p:spPr>
          <a:xfrm>
            <a:off x="-2793400" y="1939156"/>
            <a:ext cx="2017951" cy="2225233"/>
          </a:xfrm>
          <a:prstGeom prst="rect">
            <a:avLst/>
          </a:prstGeom>
        </p:spPr>
      </p:pic>
    </p:spTree>
    <p:extLst>
      <p:ext uri="{BB962C8B-B14F-4D97-AF65-F5344CB8AC3E}">
        <p14:creationId xmlns:p14="http://schemas.microsoft.com/office/powerpoint/2010/main" val="97325833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personnel expenses!$A$2:$E$33"/>
</p:tagLst>
</file>

<file path=ppt/tags/tag1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personnel expenses!$A$2:$E$33"/>
  <p:tag name="WASTB" val="TRUE"/>
</p:tagLst>
</file>

<file path=ppt/tags/tag15.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personnel expenses!$F$36:$I$56"/>
</p:tagLst>
</file>

<file path=ppt/tags/tag1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personnel expenses!$F$36:$I$56"/>
  <p:tag name="WASTB" val="TRUE"/>
</p:tagLst>
</file>

<file path=ppt/tags/tag19.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FASFONT" val="Univers55"/>
</p:tagLst>
</file>

<file path=ppt/tags/tag2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other operating inc_exp!$A$2:$D$16"/>
</p:tagLst>
</file>

<file path=ppt/tags/tag2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other operating inc_exp!$A$2:$D$16"/>
  <p:tag name="WASTB" val="TRUE"/>
</p:tagLst>
</file>

<file path=ppt/tags/tag23.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freight costs!$A$2:$D$18"/>
</p:tagLst>
</file>

<file path=ppt/tags/tag2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oup freight costs!$A$2:$D$18"/>
  <p:tag name="WASTB" val="TRUE"/>
</p:tagLst>
</file>

<file path=ppt/tags/tag26.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7.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aphs!Graphs Diagramm1"/>
  <p:tag name="WASTB" val="TRUE"/>
</p:tagLst>
</file>

<file path=ppt/tags/tag2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aphs!Graphs Diagramm1"/>
</p:tagLst>
</file>

<file path=ppt/tags/tag3.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3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aphs!Graphs Diagramm 4"/>
  <p:tag name="WASTB" val="TRUE"/>
</p:tagLst>
</file>

<file path=ppt/tags/tag3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Graphs!Graphs Diagramm 4"/>
</p:tagLst>
</file>

<file path=ppt/tags/tag32.xml><?xml version="1.0" encoding="utf-8"?>
<p:tagLst xmlns:a="http://schemas.openxmlformats.org/drawingml/2006/main" xmlns:r="http://schemas.openxmlformats.org/officeDocument/2006/relationships" xmlns:p="http://schemas.openxmlformats.org/presentationml/2006/main">
  <p:tag name="COPYRIGHT1" val="TRUE"/>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P&amp;L overview!$A$2:$D$25"/>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TCM).xlsx]P&amp;L overview!$A$2:$D$25"/>
  <p:tag name="WASTB" val="TRUE"/>
</p:tagLst>
</file>

<file path=ppt/tags/tag7.xml><?xml version="1.0" encoding="utf-8"?>
<p:tagLst xmlns:a="http://schemas.openxmlformats.org/drawingml/2006/main" xmlns:r="http://schemas.openxmlformats.org/officeDocument/2006/relationships" xmlns:p="http://schemas.openxmlformats.org/presentationml/2006/main">
  <p:tag name="FASFONT" val="Univers55"/>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610DF5-4C90-492F-8F19-2DBB946683D3}">
  <ds:schemaRefs>
    <ds:schemaRef ds:uri="http://schemas.microsoft.com/office/2006/metadata/properties"/>
    <ds:schemaRef ds:uri="http://schemas.microsoft.com/sharepoint/v3"/>
  </ds:schemaRefs>
</ds:datastoreItem>
</file>

<file path=customXml/itemProps2.xml><?xml version="1.0" encoding="utf-8"?>
<ds:datastoreItem xmlns:ds="http://schemas.openxmlformats.org/officeDocument/2006/customXml" ds:itemID="{D6F2EB70-D094-4F77-96E8-1C90D2FBBCD9}">
  <ds:schemaRefs>
    <ds:schemaRef ds:uri="http://schemas.microsoft.com/sharepoint/v3/contenttype/forms"/>
  </ds:schemaRefs>
</ds:datastoreItem>
</file>

<file path=customXml/itemProps3.xml><?xml version="1.0" encoding="utf-8"?>
<ds:datastoreItem xmlns:ds="http://schemas.openxmlformats.org/officeDocument/2006/customXml" ds:itemID="{94591C5D-0117-4590-9D2E-643A80F5EE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2883</Words>
  <Application>Microsoft Office PowerPoint</Application>
  <PresentationFormat>A4-Papier (210x297 mm)</PresentationFormat>
  <Paragraphs>218</Paragraphs>
  <Slides>14</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14</vt:i4>
      </vt:variant>
    </vt:vector>
  </HeadingPairs>
  <TitlesOfParts>
    <vt:vector size="22" baseType="lpstr">
      <vt:lpstr>Arial</vt:lpstr>
      <vt:lpstr>Calibri</vt:lpstr>
      <vt:lpstr>KPMG Extralight</vt:lpstr>
      <vt:lpstr>KPMG Light</vt:lpstr>
      <vt:lpstr>Univers for KPMG Light</vt:lpstr>
      <vt:lpstr>Wingdings</vt:lpstr>
      <vt:lpstr>KPMG_Report_4x3_050216_2016</vt:lpstr>
      <vt:lpstr>Arbeitsblatt</vt:lpstr>
      <vt:lpstr>Workbook Expenses – TCM (Historical) </vt:lpstr>
      <vt:lpstr>Disclaimer</vt:lpstr>
      <vt:lpstr>Overview (1/2)</vt:lpstr>
      <vt:lpstr>Overview (2/2) – Structure of analysis (Total Cost Format) and related workbooks</vt:lpstr>
      <vt:lpstr>Pitfalls and lessons learned</vt:lpstr>
      <vt:lpstr>Core issue (1/3)</vt:lpstr>
      <vt:lpstr>Core issue (2/3)</vt:lpstr>
      <vt:lpstr>Core issue (3/3)</vt:lpstr>
      <vt:lpstr>Example analysis – Personnel costs (1/2)</vt:lpstr>
      <vt:lpstr>Example analysis – Personnel costs (2/2)</vt:lpstr>
      <vt:lpstr>Example analysis – Other expenses</vt:lpstr>
      <vt:lpstr>Example analysis – Other expenses outbound freight</vt:lpstr>
      <vt:lpstr>Example analysis – Composition of the cost structure</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103</cp:revision>
  <dcterms:created xsi:type="dcterms:W3CDTF">2016-06-20T11:42:26Z</dcterms:created>
  <dcterms:modified xsi:type="dcterms:W3CDTF">2017-04-21T08:27:14Z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